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4" r:id="rId2"/>
    <p:sldId id="257" r:id="rId3"/>
    <p:sldId id="256" r:id="rId4"/>
    <p:sldId id="259" r:id="rId5"/>
    <p:sldId id="261" r:id="rId6"/>
    <p:sldId id="262" r:id="rId7"/>
    <p:sldId id="260" r:id="rId8"/>
    <p:sldId id="273" r:id="rId9"/>
    <p:sldId id="264" r:id="rId10"/>
    <p:sldId id="263" r:id="rId11"/>
    <p:sldId id="266" r:id="rId12"/>
    <p:sldId id="265" r:id="rId13"/>
    <p:sldId id="267" r:id="rId14"/>
    <p:sldId id="272" r:id="rId15"/>
    <p:sldId id="268" r:id="rId16"/>
    <p:sldId id="269" r:id="rId17"/>
    <p:sldId id="270" r:id="rId18"/>
    <p:sldId id="283" r:id="rId19"/>
    <p:sldId id="275" r:id="rId20"/>
    <p:sldId id="293" r:id="rId21"/>
    <p:sldId id="271" r:id="rId22"/>
    <p:sldId id="277" r:id="rId23"/>
    <p:sldId id="276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73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19D1B-2E15-4E95-89A3-27AF4BAE1B7F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DD829-2497-45C1-901B-C7219C8B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₁₁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DD829-2497-45C1-901B-C7219C8BF9F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1FCC1-F85A-44B9-BDC4-6818E230E0A8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AB7EF-82FF-43F6-819F-2E0E85C8F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i-mummi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Users\&#1053;&#1072;&#1090;&#1072;&#1096;&#1072;\Desktop\&#1053;&#1086;&#1074;&#1072;&#1103;%20&#1087;&#1072;&#1087;&#1082;&#1072;%20(2)\GC_IS_MaslovaNV_konkursMM5_prezentacia3.pptx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GC_IS_MaslovaNV_konkursMM5_prezentacia2.pptx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jpeg"/><Relationship Id="rId2" Type="http://schemas.openxmlformats.org/officeDocument/2006/relationships/video" Target="file:///C:\Users\&#1053;&#1072;&#1090;&#1072;&#1096;&#1072;\Desktop\&#1053;&#1086;&#1074;&#1072;&#1103;%20&#1087;&#1072;&#1087;&#1082;&#1072;%20(2)\GC_IS_MaslovaNV_konkursMM5_videofragment2.avi.avi" TargetMode="External"/><Relationship Id="rId1" Type="http://schemas.openxmlformats.org/officeDocument/2006/relationships/video" Target="file:///C:\Users\&#1053;&#1072;&#1090;&#1072;&#1096;&#1072;\Desktop\&#1053;&#1086;&#1074;&#1072;&#1103;%20&#1087;&#1072;&#1087;&#1082;&#1072;%20(2)\1-1-1-Ivan.Groznui.portret.bez.retyshi.3.seriya.2012.SATRip.avi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1.jpeg"/><Relationship Id="rId4" Type="http://schemas.openxmlformats.org/officeDocument/2006/relationships/image" Target="../media/image39.png"/><Relationship Id="rId9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moi-mummi.ru/" TargetMode="Externa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i-mummi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3;&#1072;&#1090;&#1072;&#1096;&#1072;\Desktop\&#1053;&#1086;&#1074;&#1072;&#1103;%20&#1087;&#1072;&#1087;&#1082;&#1072;%20(2)\GC_IS_MaslovaNV_konkursMM5_videofragment1.avi.avi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56801" y="188640"/>
            <a:ext cx="4030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Мой университет - 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moi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mummi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167" y="2708920"/>
            <a:ext cx="8801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«Иван Грозный и его время»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4005064"/>
            <a:ext cx="5562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Автор: Маслова Наталья Владимировна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4509120"/>
            <a:ext cx="3399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Преподаватель истории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5301208"/>
            <a:ext cx="5256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Областное государственное бюджетное образовательное учреждение начального профессионального образования «ПУ №10»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33056"/>
            <a:ext cx="1053455" cy="11763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5445224"/>
            <a:ext cx="1524000" cy="1028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23528" y="1412776"/>
            <a:ext cx="6157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Мультимедиа урок:</a:t>
            </a:r>
            <a:endParaRPr lang="ru-RU" sz="5400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3928" y="6309320"/>
            <a:ext cx="1170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г. Северск</a:t>
            </a:r>
            <a:endParaRPr lang="ru-RU" b="1" dirty="0"/>
          </a:p>
        </p:txBody>
      </p:sp>
      <p:pic>
        <p:nvPicPr>
          <p:cNvPr id="25602" name="Picture 2" descr="http://na55555.ru/uploads/images/default/plan-konspekt-uroka-istorii.gif"/>
          <p:cNvPicPr>
            <a:picLocks noChangeAspect="1" noChangeArrowheads="1"/>
          </p:cNvPicPr>
          <p:nvPr/>
        </p:nvPicPr>
        <p:blipFill>
          <a:blip r:embed="rId6" cstate="screen"/>
          <a:stretch>
            <a:fillRect/>
          </a:stretch>
        </p:blipFill>
        <p:spPr bwMode="auto">
          <a:xfrm>
            <a:off x="6572250" y="404664"/>
            <a:ext cx="2571750" cy="264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290380" y="0"/>
            <a:ext cx="85632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Страницы истории опричнины:</a:t>
            </a:r>
            <a:endParaRPr lang="ru-RU" sz="4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0_92e62_1d5e30ee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0012" y="986039"/>
            <a:ext cx="7403976" cy="51179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66936" y="5733256"/>
            <a:ext cx="8010128" cy="95410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 «А жаловать своих холопов мы всегда были вольны, вольны были и казнить» Иван </a:t>
            </a:r>
            <a:r>
              <a:rPr lang="en-US" sz="2800" b="1" dirty="0" smtClean="0"/>
              <a:t>IV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67544" y="0"/>
            <a:ext cx="84609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Казни, убийства, расправы.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В. Владимиров. Казнь боярина..jpg"/>
          <p:cNvPicPr>
            <a:picLocks noChangeAspect="1"/>
          </p:cNvPicPr>
          <p:nvPr/>
        </p:nvPicPr>
        <p:blipFill>
          <a:blip r:embed="rId3" cstate="screen">
            <a:lum contrast="20000"/>
          </a:blip>
          <a:stretch>
            <a:fillRect/>
          </a:stretch>
        </p:blipFill>
        <p:spPr>
          <a:xfrm>
            <a:off x="971600" y="1124744"/>
            <a:ext cx="7163943" cy="2952328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11560" y="4221088"/>
            <a:ext cx="831958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В феврале 1965 г. первыми жертвами опричнины стали </a:t>
            </a:r>
          </a:p>
          <a:p>
            <a:pPr algn="ctr"/>
            <a:r>
              <a:rPr lang="ru-RU" sz="2400" b="1" dirty="0" smtClean="0"/>
              <a:t>семь бояр во главе с князем А.М. Горбатым, руководившим </a:t>
            </a:r>
          </a:p>
          <a:p>
            <a:pPr algn="ctr"/>
            <a:r>
              <a:rPr lang="ru-RU" sz="2400" b="1" dirty="0" smtClean="0"/>
              <a:t>взятием Казани.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589240"/>
            <a:ext cx="8352928" cy="7571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/>
              <a:t>Выселение более 100 княжеских семей в Казань с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/>
              <a:t>конфискацией земель.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lum bright="-20000"/>
          </a:blip>
          <a:srcRect/>
          <a:stretch>
            <a:fillRect/>
          </a:stretch>
        </p:blipFill>
        <p:spPr bwMode="auto">
          <a:xfrm>
            <a:off x="251520" y="908720"/>
            <a:ext cx="4544194" cy="372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4797152"/>
            <a:ext cx="5544616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Казнь боярина Фёдорова.(1567г.)</a:t>
            </a:r>
            <a:br>
              <a:rPr lang="ru-RU" sz="2400" b="1" dirty="0" smtClean="0"/>
            </a:br>
            <a:r>
              <a:rPr lang="ru-RU" sz="2400" b="1" dirty="0" smtClean="0"/>
              <a:t> Царь собственноручно зарезал боярина.</a:t>
            </a:r>
          </a:p>
          <a:p>
            <a:pPr algn="ctr"/>
            <a:r>
              <a:rPr lang="ru-RU" sz="2400" b="1" dirty="0" smtClean="0"/>
              <a:t>По «делу Федорова» уничтожено 370 человек.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908720"/>
            <a:ext cx="4032448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1566 году на Земском соборе  представители высшей знати подписались под челобитной, просящей государя отменить опричнину. Все челобитчики были схвачены и казнены.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0"/>
            <a:ext cx="7321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Террор продолжается…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rcRect/>
          <a:stretch>
            <a:fillRect/>
          </a:stretch>
        </p:blipFill>
        <p:spPr bwMode="auto">
          <a:xfrm>
            <a:off x="5941164" y="4077072"/>
            <a:ext cx="303849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355976" y="1412776"/>
            <a:ext cx="4572000" cy="48013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400" b="1" dirty="0" smtClean="0"/>
              <a:t>  Осенью 1569 г.</a:t>
            </a:r>
            <a:br>
              <a:rPr lang="ru-RU" sz="2400" b="1" dirty="0" smtClean="0"/>
            </a:br>
            <a:r>
              <a:rPr lang="ru-RU" sz="2400" b="1" dirty="0" smtClean="0"/>
              <a:t>Иван Грозный обвинил Владимира Андреевича</a:t>
            </a:r>
            <a:br>
              <a:rPr lang="ru-RU" sz="2400" b="1" dirty="0" smtClean="0"/>
            </a:br>
            <a:r>
              <a:rPr lang="ru-RU" sz="2400" b="1" dirty="0" smtClean="0"/>
              <a:t>в намерении захватить престол и заставил его с женой и дочерью</a:t>
            </a:r>
            <a:br>
              <a:rPr lang="ru-RU" sz="2400" b="1" dirty="0" smtClean="0"/>
            </a:br>
            <a:r>
              <a:rPr lang="ru-RU" sz="2400" b="1" dirty="0" smtClean="0"/>
              <a:t>выпить яд. </a:t>
            </a:r>
          </a:p>
          <a:p>
            <a:pPr algn="ctr"/>
            <a:r>
              <a:rPr lang="ru-RU" sz="2400" b="1" dirty="0" smtClean="0"/>
              <a:t>В сентябре 1569 г. </a:t>
            </a:r>
            <a:br>
              <a:rPr lang="ru-RU" sz="2400" b="1" dirty="0" smtClean="0"/>
            </a:br>
            <a:r>
              <a:rPr lang="ru-RU" sz="2400" b="1" dirty="0" smtClean="0"/>
              <a:t>в Горицком монастыре были убиты  мать Владимира Старицкого княгиня Ефросинья </a:t>
            </a:r>
            <a:br>
              <a:rPr lang="ru-RU" sz="2400" b="1" dirty="0" smtClean="0"/>
            </a:br>
            <a:r>
              <a:rPr lang="ru-RU" sz="2400" b="1" dirty="0" smtClean="0"/>
              <a:t>с 12 монахинями.</a:t>
            </a:r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34734" y="188640"/>
            <a:ext cx="83994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Гибель Владимира Старицкого</a:t>
            </a:r>
            <a:endParaRPr lang="ru-RU" sz="4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 descr="320px-Владимир_Старицкий.jp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251520" y="1412776"/>
            <a:ext cx="3816424" cy="2814613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611560" y="4365104"/>
            <a:ext cx="3384376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Владимир Андреевич Старицкий</a:t>
            </a:r>
            <a:r>
              <a:rPr lang="ru-RU" sz="2400" dirty="0" smtClean="0"/>
              <a:t>  </a:t>
            </a:r>
          </a:p>
          <a:p>
            <a:pPr algn="ctr"/>
            <a:r>
              <a:rPr lang="ru-RU" sz="2400" b="1" dirty="0" smtClean="0"/>
              <a:t>(1533 -1569) — предпоследний удельный</a:t>
            </a:r>
          </a:p>
          <a:p>
            <a:pPr algn="ctr"/>
            <a:r>
              <a:rPr lang="ru-RU" sz="2400" b="1" dirty="0" smtClean="0"/>
              <a:t> князь на Руси.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ii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2492896"/>
            <a:ext cx="3733800" cy="39243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5976" y="2276872"/>
            <a:ext cx="4572000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400" b="1" dirty="0" smtClean="0"/>
              <a:t>Митрополит Филипп осуждал политику опричнины</a:t>
            </a:r>
          </a:p>
          <a:p>
            <a:pPr algn="ctr"/>
            <a:r>
              <a:rPr lang="ru-RU" sz="2400" b="1" dirty="0" smtClean="0"/>
              <a:t>В своих многочисленных посланиях к царю (грамотах) он стремился убедить Грозного отказаться от проводимой им политики террора. Строптивого митрополита Грозный презрительно называл Филькой, а его грамоты – филькиными грамотами.</a:t>
            </a:r>
            <a:endParaRPr lang="ru-RU" sz="2400" b="1" dirty="0"/>
          </a:p>
        </p:txBody>
      </p:sp>
      <p:pic>
        <p:nvPicPr>
          <p:cNvPr id="3" name="Рисунок 2" descr="a07t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763688" y="476672"/>
            <a:ext cx="2060079" cy="25969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05371" y="188640"/>
            <a:ext cx="36900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Крылатое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выражение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755576" y="1484784"/>
            <a:ext cx="7704856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О Государь!... В самых неверных, языческих Царствах есть закон и правда, есть милосердие к людям — а в России нет их! Достояние и жизнь граждан не имеют защиты. Везде грабежи, везде убийства и совершаются именем Царским!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88640"/>
            <a:ext cx="64694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Митрополит Филипп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84e88036e3fe443da15f9407e5c8956b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55132" y="3792910"/>
            <a:ext cx="1633736" cy="2816787"/>
          </a:xfrm>
          <a:prstGeom prst="rect">
            <a:avLst/>
          </a:prstGeom>
          <a:effectLst>
            <a:glow rad="139700">
              <a:schemeClr val="accent6">
                <a:lumMod val="40000"/>
                <a:lumOff val="60000"/>
                <a:alpha val="40000"/>
              </a:schemeClr>
            </a:glow>
            <a:softEdge rad="317500"/>
          </a:effectLst>
        </p:spPr>
      </p:pic>
      <p:pic>
        <p:nvPicPr>
          <p:cNvPr id="12" name="Рисунок 11" descr="766px-TurlyginPhili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268760"/>
            <a:ext cx="7704856" cy="543540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83568" y="5589240"/>
            <a:ext cx="7848872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Митрополит Филипп обличает Ивана Грозного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55576" y="1196752"/>
            <a:ext cx="7704856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Митрополит Московский и всея Руси с 1566 по 1568 год, известен обличением опричных злодейств царя Ивана Грозного.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7380312" y="314096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1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995251" y="0"/>
            <a:ext cx="7153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Новгородская крамола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3641" y="1052736"/>
            <a:ext cx="557671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Самая жуткая страница опричнины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916832"/>
            <a:ext cx="3563888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1569 г. Иван Грозный </a:t>
            </a:r>
            <a:br>
              <a:rPr lang="ru-RU" sz="2400" b="1" dirty="0" smtClean="0"/>
            </a:br>
            <a:r>
              <a:rPr lang="ru-RU" sz="2400" b="1" dirty="0" smtClean="0"/>
              <a:t>получил донос о новгородской«измене».</a:t>
            </a:r>
          </a:p>
          <a:p>
            <a:pPr algn="ctr"/>
            <a:r>
              <a:rPr lang="ru-RU" sz="2400" b="1" dirty="0" smtClean="0"/>
              <a:t>Согласно доносу, новгородцы хотели посадить на русский престол </a:t>
            </a:r>
            <a:r>
              <a:rPr lang="ru-RU" sz="2400" b="1" dirty="0" err="1" smtClean="0"/>
              <a:t>старицкого</a:t>
            </a:r>
            <a:r>
              <a:rPr lang="ru-RU" sz="2400" b="1" dirty="0" smtClean="0"/>
              <a:t> князя Владимира Андреевича, а Новгород отдать польскому королю.</a:t>
            </a:r>
          </a:p>
        </p:txBody>
      </p:sp>
      <p:pic>
        <p:nvPicPr>
          <p:cNvPr id="8" name="Рисунок 7" descr="razgrom_novgoroda.jpg"/>
          <p:cNvPicPr>
            <a:picLocks noChangeAspect="1"/>
          </p:cNvPicPr>
          <p:nvPr/>
        </p:nvPicPr>
        <p:blipFill>
          <a:blip r:embed="rId3" cstate="print"/>
          <a:srcRect l="1512" b="7525"/>
          <a:stretch>
            <a:fillRect/>
          </a:stretch>
        </p:blipFill>
        <p:spPr>
          <a:xfrm>
            <a:off x="395536" y="1916832"/>
            <a:ext cx="4690492" cy="2880320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971600" y="5085184"/>
            <a:ext cx="35600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ПРОТИВОСТОЯНИЕ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5805264"/>
            <a:ext cx="401603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Вечевого города и</a:t>
            </a:r>
          </a:p>
          <a:p>
            <a:pPr algn="ctr"/>
            <a:r>
              <a:rPr lang="ru-RU" sz="2400" b="1" dirty="0" smtClean="0"/>
              <a:t> московского самодержавия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845840" y="4941168"/>
            <a:ext cx="745232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Из 30 тысяч жителей тогдашнего Новгорода было убито, по разным оценкам, от 4 до 5 тысяч человек (Р.Г. Скрынников), хотя называются цифры и в несколько раз больше - около 15 тысяч</a:t>
            </a:r>
            <a:r>
              <a:rPr lang="ru-RU" b="1" dirty="0" smtClean="0"/>
              <a:t> </a:t>
            </a:r>
            <a:r>
              <a:rPr lang="ru-RU" sz="2400" b="1" dirty="0" smtClean="0"/>
              <a:t>(В.Б. Кобрин)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1412776"/>
            <a:ext cx="3528392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 дороге страшному разгрому подверглись Клин, Торжок и Тверь.</a:t>
            </a:r>
          </a:p>
          <a:p>
            <a:pPr algn="ctr"/>
            <a:r>
              <a:rPr lang="ru-RU" sz="2800" b="1" dirty="0" smtClean="0"/>
              <a:t> Новгород громили 40 дней.</a:t>
            </a:r>
            <a:endParaRPr lang="ru-RU" sz="2800" b="1" dirty="0"/>
          </a:p>
        </p:txBody>
      </p:sp>
      <p:pic>
        <p:nvPicPr>
          <p:cNvPr id="9" name="Рисунок 8" descr="bank_12532_664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980728"/>
            <a:ext cx="4896544" cy="376567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44427" y="0"/>
            <a:ext cx="68551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Новгородский погром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56376" y="594928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2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115616" y="0"/>
            <a:ext cx="6883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Кульминация террора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&amp;Kcy;&amp;acy;&amp;rcy;&amp;tcy;&amp;icy;&amp;ncy;&amp;acy; &amp;kcy;&amp;acy;&amp;zcy;&amp;n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96752"/>
            <a:ext cx="5768330" cy="326509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4653136"/>
            <a:ext cx="871296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 возвращении царя из Новгорода в Москву начались</a:t>
            </a:r>
          </a:p>
          <a:p>
            <a:pPr algn="ctr"/>
            <a:r>
              <a:rPr lang="ru-RU" sz="2400" b="1" dirty="0" smtClean="0"/>
              <a:t> новые казни.</a:t>
            </a:r>
          </a:p>
          <a:p>
            <a:pPr algn="ctr"/>
            <a:r>
              <a:rPr lang="ru-RU" sz="2400" b="1" dirty="0" smtClean="0"/>
              <a:t>Был заживо изрезан на куски И.М. </a:t>
            </a:r>
            <a:r>
              <a:rPr lang="ru-RU" sz="2400" b="1" dirty="0" err="1" smtClean="0"/>
              <a:t>Висковатый</a:t>
            </a:r>
            <a:r>
              <a:rPr lang="ru-RU" sz="2400" b="1" dirty="0" smtClean="0"/>
              <a:t>. Погибли и те, кто стоял у истоков опричнины: отец и сын </a:t>
            </a:r>
            <a:r>
              <a:rPr lang="ru-RU" sz="2400" b="1" dirty="0" err="1" smtClean="0"/>
              <a:t>Басмановы</a:t>
            </a:r>
            <a:r>
              <a:rPr lang="ru-RU" sz="2400" b="1" dirty="0" smtClean="0"/>
              <a:t>, князь А.И. Вяземский и многие другие.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286000" y="3059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7493" y="188640"/>
            <a:ext cx="8109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Александровская слобода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http://enoth.narod.ru/enc/1/12.files/image040.jpg"/>
          <p:cNvPicPr>
            <a:picLocks noChangeAspect="1" noChangeArrowheads="1"/>
          </p:cNvPicPr>
          <p:nvPr/>
        </p:nvPicPr>
        <p:blipFill>
          <a:blip r:embed="rId3" cstate="print"/>
          <a:srcRect l="1118" t="1669" r="1587" b="4876"/>
          <a:stretch>
            <a:fillRect/>
          </a:stretch>
        </p:blipFill>
        <p:spPr bwMode="auto">
          <a:xfrm>
            <a:off x="1439652" y="1412776"/>
            <a:ext cx="6264696" cy="403244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1866484" y="5661248"/>
            <a:ext cx="5411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СТОЛИЦА ОПРИЧНИНЫ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79512" y="3068960"/>
            <a:ext cx="1223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1564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740352" y="3068960"/>
            <a:ext cx="1223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1581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8129" y="2967335"/>
            <a:ext cx="3447739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РЕПОРТАЖ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далее 11">
            <a:hlinkClick r:id="rId4" action="ppaction://hlinkpres?slideindex=1&amp;slidetitle=Слайд 1" highlightClick="1"/>
          </p:cNvPr>
          <p:cNvSpPr/>
          <p:nvPr/>
        </p:nvSpPr>
        <p:spPr>
          <a:xfrm>
            <a:off x="1907704" y="2924944"/>
            <a:ext cx="826392" cy="936104"/>
          </a:xfrm>
          <a:prstGeom prst="actionButtonForwardNex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347864" y="548680"/>
            <a:ext cx="4968552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Иван Грозный 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его время.</a:t>
            </a:r>
            <a:endParaRPr lang="ru-RU" sz="5400" b="1" dirty="0" smtClean="0">
              <a:ln w="3155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6f9a3cab25ccfb8b0c417897382df4c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2655699" cy="5472608"/>
          </a:xfrm>
          <a:prstGeom prst="ellipse">
            <a:avLst/>
          </a:prstGeom>
          <a:solidFill>
            <a:srgbClr val="FFFFFF">
              <a:shade val="85000"/>
            </a:srgbClr>
          </a:solidFill>
          <a:ln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823552" y="4005064"/>
            <a:ext cx="6320448" cy="2254925"/>
          </a:xfrm>
          <a:prstGeom prst="flowChartDocumen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«Выражается сильно российский народ! </a:t>
            </a:r>
          </a:p>
          <a:p>
            <a:r>
              <a:rPr lang="ru-RU" sz="2800" dirty="0" smtClean="0">
                <a:latin typeface="+mj-lt"/>
              </a:rPr>
              <a:t>И если наградит кого словцом, то пойдет оно ему в род и потомство…» </a:t>
            </a:r>
          </a:p>
          <a:p>
            <a:pPr algn="r"/>
            <a:r>
              <a:rPr lang="ru-RU" sz="2800" dirty="0" smtClean="0">
                <a:latin typeface="+mj-lt"/>
              </a:rPr>
              <a:t>Н.В. Гоголь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19672" y="1196752"/>
            <a:ext cx="6305186" cy="337601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17066" y="188640"/>
            <a:ext cx="89098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Взгляд на опричнину историков: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static.freepik.com/free-photo/inkstand-feather-and-paper-vector_934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4878288"/>
            <a:ext cx="1979712" cy="197971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1" name="TextBox 20"/>
          <p:cNvSpPr txBox="1"/>
          <p:nvPr/>
        </p:nvSpPr>
        <p:spPr>
          <a:xfrm>
            <a:off x="2627784" y="170080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835696" y="1484784"/>
            <a:ext cx="56886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1600" b="1" i="1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123728" y="1412776"/>
            <a:ext cx="532859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Зимин А.А.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Ликвидация пережитков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феодальной раздробленности, в том числе последних уделов, независимости церкви, оставшихся следов автономии Новгорода. 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051720" y="1484784"/>
            <a:ext cx="547260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Скрынников Р.Г. 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Опричнина изначально была направлена против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боярско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княжеской знати, которая в ходе ее лишилась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большей части своих земель.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979712" y="1484784"/>
            <a:ext cx="54360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В.Б. Кобрин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Политика опричнины – это  стремление царя любым путем, включая террор, укрепить свою единоличную власть.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979712" y="1700808"/>
            <a:ext cx="576064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Ключевский В.О.</a:t>
            </a:r>
            <a:endParaRPr kumimoji="0" lang="ru-RU" sz="280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«…Цель случайных, не связанных,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единой политической целью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мероприятий.»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195736" y="1484784"/>
            <a:ext cx="52565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Соловьев С.М.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b="1" i="1" dirty="0" smtClean="0"/>
              <a:t>Опричнина - это борьбы старых родовых начал с новыми государственными, вследствие этого имеет четкий государственный смысл. </a:t>
            </a:r>
            <a:r>
              <a:rPr lang="ru-RU" sz="2800" b="1" i="1" baseline="30000" dirty="0" smtClean="0"/>
              <a:t>5</a:t>
            </a:r>
            <a:endParaRPr lang="ru-RU" sz="2800" dirty="0"/>
          </a:p>
        </p:txBody>
      </p:sp>
      <p:pic>
        <p:nvPicPr>
          <p:cNvPr id="19" name="Рисунок 18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979712" y="1628800"/>
            <a:ext cx="59766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Карамзин Н.М.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Теория «Двух Иванов» - доброго правителя в 40-50-е годы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XVI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века и злобного тирана в 70-80-е годы. Опричнина - это прихоть полубезумного царя.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19" descr="untitled9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43608" y="1268760"/>
            <a:ext cx="7056784" cy="35856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979712" y="1412776"/>
            <a:ext cx="590465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sng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Юрганов А. Л. 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Опричнина</a:t>
            </a:r>
            <a:r>
              <a:rPr lang="ru-RU" sz="28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– р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епетиция  «страшного суда» на земле. Грозный взял на себя функции наказания зла. Пытки и казни были своеобразным чистилищем.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Воля царя – воля Божья.</a:t>
            </a:r>
            <a:r>
              <a:rPr kumimoji="0" lang="ru-RU" sz="28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07704" y="1556792"/>
            <a:ext cx="5832648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Практически все историки видят в опричнине один из факторов,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который привел к </a:t>
            </a:r>
            <a:r>
              <a:rPr lang="ru-RU" sz="3600" b="1" dirty="0" smtClean="0">
                <a:solidFill>
                  <a:srgbClr val="C00000"/>
                </a:solidFill>
              </a:rPr>
              <a:t>Смутному времени.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8" grpId="0"/>
      <p:bldP spid="10246" grpId="0"/>
      <p:bldP spid="10241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5" name="Group 88"/>
          <p:cNvGrpSpPr>
            <a:grpSpLocks/>
          </p:cNvGrpSpPr>
          <p:nvPr/>
        </p:nvGrpSpPr>
        <p:grpSpPr bwMode="auto">
          <a:xfrm>
            <a:off x="2123728" y="2420888"/>
            <a:ext cx="5172075" cy="739775"/>
            <a:chOff x="1728" y="1680"/>
            <a:chExt cx="4560" cy="653"/>
          </a:xfrm>
          <a:solidFill>
            <a:schemeClr val="accent6"/>
          </a:solidFill>
        </p:grpSpPr>
        <p:sp>
          <p:nvSpPr>
            <p:cNvPr id="26" name="AutoShape 62"/>
            <p:cNvSpPr>
              <a:spLocks noChangeArrowheads="1"/>
            </p:cNvSpPr>
            <p:nvPr/>
          </p:nvSpPr>
          <p:spPr bwMode="gray">
            <a:xfrm>
              <a:off x="2096" y="1793"/>
              <a:ext cx="4192" cy="436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AutoShape 63"/>
            <p:cNvSpPr>
              <a:spLocks noChangeArrowheads="1"/>
            </p:cNvSpPr>
            <p:nvPr/>
          </p:nvSpPr>
          <p:spPr bwMode="gray">
            <a:xfrm>
              <a:off x="1728" y="1680"/>
              <a:ext cx="662" cy="65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 algn="ctr">
              <a:solidFill>
                <a:schemeClr val="accent5">
                  <a:lumMod val="50000"/>
                </a:schemeClr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Text Box 64"/>
            <p:cNvSpPr txBox="1">
              <a:spLocks noChangeArrowheads="1"/>
            </p:cNvSpPr>
            <p:nvPr/>
          </p:nvSpPr>
          <p:spPr bwMode="gray">
            <a:xfrm>
              <a:off x="2490" y="1807"/>
              <a:ext cx="3310" cy="387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ЭКОНОМИЧЕСКИЙ КРИЗИС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 Box 65"/>
            <p:cNvSpPr txBox="1">
              <a:spLocks noChangeArrowheads="1"/>
            </p:cNvSpPr>
            <p:nvPr/>
          </p:nvSpPr>
          <p:spPr bwMode="gray">
            <a:xfrm>
              <a:off x="1919" y="1824"/>
              <a:ext cx="259" cy="38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hlinkClick r:id="rId3" action="ppaction://hlinkpres?slideindex=3&amp;slidetitle=Слайд 3"/>
                </a:rPr>
                <a:t>3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0" name="Group 87"/>
          <p:cNvGrpSpPr>
            <a:grpSpLocks/>
          </p:cNvGrpSpPr>
          <p:nvPr/>
        </p:nvGrpSpPr>
        <p:grpSpPr bwMode="auto">
          <a:xfrm>
            <a:off x="1619672" y="3212976"/>
            <a:ext cx="5976858" cy="739775"/>
            <a:chOff x="1728" y="2478"/>
            <a:chExt cx="4884" cy="653"/>
          </a:xfrm>
          <a:solidFill>
            <a:schemeClr val="accent6"/>
          </a:solidFill>
        </p:grpSpPr>
        <p:sp>
          <p:nvSpPr>
            <p:cNvPr id="31" name="AutoShape 67"/>
            <p:cNvSpPr>
              <a:spLocks noChangeArrowheads="1"/>
            </p:cNvSpPr>
            <p:nvPr/>
          </p:nvSpPr>
          <p:spPr bwMode="gray">
            <a:xfrm>
              <a:off x="2096" y="2591"/>
              <a:ext cx="4516" cy="436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AutoShape 68"/>
            <p:cNvSpPr>
              <a:spLocks noChangeArrowheads="1"/>
            </p:cNvSpPr>
            <p:nvPr/>
          </p:nvSpPr>
          <p:spPr bwMode="gray">
            <a:xfrm>
              <a:off x="1728" y="2478"/>
              <a:ext cx="662" cy="65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 algn="ctr">
              <a:solidFill>
                <a:schemeClr val="accent5">
                  <a:lumMod val="50000"/>
                </a:schemeClr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Text Box 69"/>
            <p:cNvSpPr txBox="1">
              <a:spLocks noChangeArrowheads="1"/>
            </p:cNvSpPr>
            <p:nvPr/>
          </p:nvSpPr>
          <p:spPr bwMode="gray">
            <a:xfrm>
              <a:off x="2434" y="2605"/>
              <a:ext cx="4127" cy="387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УТВЕРЖДЕНИЕ КРЕПОСТНОГО ПРАВА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4" name="Text Box 82"/>
            <p:cNvSpPr txBox="1">
              <a:spLocks noChangeArrowheads="1"/>
            </p:cNvSpPr>
            <p:nvPr/>
          </p:nvSpPr>
          <p:spPr bwMode="gray">
            <a:xfrm>
              <a:off x="1929" y="2620"/>
              <a:ext cx="240" cy="38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hlinkClick r:id="rId3" action="ppaction://hlinkpres?slideindex=4&amp;slidetitle=Слайд 4"/>
                </a:rPr>
                <a:t>4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5" name="Group 86"/>
          <p:cNvGrpSpPr>
            <a:grpSpLocks/>
          </p:cNvGrpSpPr>
          <p:nvPr/>
        </p:nvGrpSpPr>
        <p:grpSpPr bwMode="auto">
          <a:xfrm>
            <a:off x="755576" y="764704"/>
            <a:ext cx="7272663" cy="739775"/>
            <a:chOff x="1728" y="3276"/>
            <a:chExt cx="6412" cy="653"/>
          </a:xfrm>
          <a:solidFill>
            <a:schemeClr val="accent6"/>
          </a:solidFill>
        </p:grpSpPr>
        <p:sp>
          <p:nvSpPr>
            <p:cNvPr id="36" name="AutoShape 72"/>
            <p:cNvSpPr>
              <a:spLocks noChangeArrowheads="1"/>
            </p:cNvSpPr>
            <p:nvPr/>
          </p:nvSpPr>
          <p:spPr bwMode="gray">
            <a:xfrm>
              <a:off x="2096" y="3389"/>
              <a:ext cx="6044" cy="436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AutoShape 73"/>
            <p:cNvSpPr>
              <a:spLocks noChangeArrowheads="1"/>
            </p:cNvSpPr>
            <p:nvPr/>
          </p:nvSpPr>
          <p:spPr bwMode="gray">
            <a:xfrm>
              <a:off x="1728" y="3276"/>
              <a:ext cx="662" cy="65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 algn="ctr">
              <a:solidFill>
                <a:schemeClr val="accent5">
                  <a:lumMod val="50000"/>
                </a:schemeClr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 Box 74"/>
            <p:cNvSpPr txBox="1">
              <a:spLocks noChangeArrowheads="1"/>
            </p:cNvSpPr>
            <p:nvPr/>
          </p:nvSpPr>
          <p:spPr bwMode="gray">
            <a:xfrm>
              <a:off x="2490" y="3403"/>
              <a:ext cx="5460" cy="387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СТАНОВЛЕНИЕ САМОДЕРЖАВНОЙ ВЛАСТИ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 Box 83"/>
            <p:cNvSpPr txBox="1">
              <a:spLocks noChangeArrowheads="1"/>
            </p:cNvSpPr>
            <p:nvPr/>
          </p:nvSpPr>
          <p:spPr bwMode="gray">
            <a:xfrm>
              <a:off x="1920" y="3408"/>
              <a:ext cx="259" cy="38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0" dirty="0" smtClean="0">
                  <a:hlinkClick r:id="rId3" action="ppaction://hlinkpres?slideindex=1&amp;slidetitle=Слайд 1"/>
                </a:rPr>
                <a:t>1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40" name="Group 85"/>
          <p:cNvGrpSpPr>
            <a:grpSpLocks/>
          </p:cNvGrpSpPr>
          <p:nvPr/>
        </p:nvGrpSpPr>
        <p:grpSpPr bwMode="auto">
          <a:xfrm>
            <a:off x="1187624" y="1628800"/>
            <a:ext cx="5172075" cy="741363"/>
            <a:chOff x="1728" y="4147"/>
            <a:chExt cx="4560" cy="653"/>
          </a:xfrm>
          <a:solidFill>
            <a:schemeClr val="accent6"/>
          </a:solidFill>
        </p:grpSpPr>
        <p:sp>
          <p:nvSpPr>
            <p:cNvPr id="41" name="AutoShape 77"/>
            <p:cNvSpPr>
              <a:spLocks noChangeArrowheads="1"/>
            </p:cNvSpPr>
            <p:nvPr/>
          </p:nvSpPr>
          <p:spPr bwMode="gray">
            <a:xfrm>
              <a:off x="2096" y="4260"/>
              <a:ext cx="4192" cy="436"/>
            </a:xfrm>
            <a:prstGeom prst="roundRect">
              <a:avLst>
                <a:gd name="adj" fmla="val 16667"/>
              </a:avLst>
            </a:prstGeom>
            <a:grpFill/>
            <a:ln w="12700" algn="ctr">
              <a:solidFill>
                <a:srgbClr val="FFFFFF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AutoShape 78"/>
            <p:cNvSpPr>
              <a:spLocks noChangeArrowheads="1"/>
            </p:cNvSpPr>
            <p:nvPr/>
          </p:nvSpPr>
          <p:spPr bwMode="gray">
            <a:xfrm>
              <a:off x="1728" y="4147"/>
              <a:ext cx="662" cy="653"/>
            </a:xfrm>
            <a:prstGeom prst="diamond">
              <a:avLst/>
            </a:prstGeom>
            <a:solidFill>
              <a:schemeClr val="tx2">
                <a:lumMod val="40000"/>
                <a:lumOff val="60000"/>
              </a:schemeClr>
            </a:solidFill>
            <a:ln w="25400" algn="ctr">
              <a:solidFill>
                <a:schemeClr val="accent5">
                  <a:lumMod val="50000"/>
                </a:schemeClr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Text Box 79"/>
            <p:cNvSpPr txBox="1">
              <a:spLocks noChangeArrowheads="1"/>
            </p:cNvSpPr>
            <p:nvPr/>
          </p:nvSpPr>
          <p:spPr bwMode="gray">
            <a:xfrm>
              <a:off x="2490" y="4274"/>
              <a:ext cx="3310" cy="386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ЦЕНТРАЛИЗАЦИЯ СТРАНЫ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4" name="Text Box 84"/>
            <p:cNvSpPr txBox="1">
              <a:spLocks noChangeArrowheads="1"/>
            </p:cNvSpPr>
            <p:nvPr/>
          </p:nvSpPr>
          <p:spPr bwMode="gray">
            <a:xfrm>
              <a:off x="1920" y="4272"/>
              <a:ext cx="259" cy="38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68415" tIns="34208" rIns="68415" bIns="34208">
              <a:spAutoFit/>
            </a:bodyPr>
            <a:lstStyle/>
            <a:p>
              <a:pPr marL="0" marR="0" lvl="0" indent="0" algn="ctr" defTabSz="684213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hlinkClick r:id="rId3" action="ppaction://hlinkpres?slideindex=2&amp;slidetitle=Слайд 2"/>
                </a:rPr>
                <a:t>2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45" name="Прямоугольник 44"/>
          <p:cNvSpPr/>
          <p:nvPr/>
        </p:nvSpPr>
        <p:spPr>
          <a:xfrm>
            <a:off x="1107466" y="0"/>
            <a:ext cx="69842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Последствия опричнины:</a:t>
            </a:r>
            <a:endParaRPr lang="ru-RU" sz="4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Выгнутая вправо стрелка 47"/>
          <p:cNvSpPr/>
          <p:nvPr/>
        </p:nvSpPr>
        <p:spPr>
          <a:xfrm>
            <a:off x="7668344" y="4509120"/>
            <a:ext cx="1475656" cy="194421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4149080"/>
            <a:ext cx="849694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Ликвидированы экономически независимые от власти собственники, которые могли стать основой формирования в России гражданского общества. </a:t>
            </a:r>
            <a:endParaRPr lang="ru-RU" b="1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547664" y="5589240"/>
            <a:ext cx="612068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Огосударствление общества: все зависели от государства и лично от царя.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1-1-1-Ivan.Groznui.portret.bez.retyshi.3.seriya.2012.SATRi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600200"/>
            <a:ext cx="6705600" cy="3657600"/>
          </a:xfrm>
          <a:prstGeom prst="rect">
            <a:avLst/>
          </a:prstGeom>
        </p:spPr>
      </p:pic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564686" y="188640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7" y="177281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 descr="http://upload.wikimedia.org/wikipedia/commons/thumb/0/0c/Louis_XI_%28King_of_France%29.jpg/300px-Louis_XI_%28King_of_France%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356992"/>
            <a:ext cx="2300847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www.hrono.ru/img/portrety/genrih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74998" y="3356992"/>
            <a:ext cx="2394004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t0.gstatic.com/images?q=tbn:ANd9GcQRseG6TCajXIK9x8SRr-pcHEFpqvffdupaQTDeyqct-lzeC1Ur&amp;t=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3356992"/>
            <a:ext cx="2140074" cy="263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02542" y="1268760"/>
            <a:ext cx="7938916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Во времена, когда идет становление, единых государств, на престолах, как правило появляются тираны.</a:t>
            </a:r>
          </a:p>
          <a:p>
            <a:pPr algn="ctr"/>
            <a:r>
              <a:rPr lang="ru-RU" sz="2800" b="1" dirty="0" smtClean="0"/>
              <a:t> В России – Иван Грозный,…..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1640" y="188640"/>
            <a:ext cx="54407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Продолжите ряд: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6093296"/>
            <a:ext cx="203292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Франция - ?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635896" y="6165304"/>
            <a:ext cx="172059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Англия - ?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88224" y="6165304"/>
            <a:ext cx="195598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Испания - ?</a:t>
            </a:r>
            <a:endParaRPr lang="ru-RU" sz="2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3356992"/>
            <a:ext cx="2304256" cy="2636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47864" y="3356992"/>
            <a:ext cx="2448272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444208" y="3356992"/>
            <a:ext cx="2232248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39552" y="6093296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Людовик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XI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19872" y="6093296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Генрих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VIII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16216" y="6165304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Филипп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II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6093296"/>
            <a:ext cx="2232248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Франция -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19872" y="6093296"/>
            <a:ext cx="2376264" cy="5543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Англия - ?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8" name="GC_IS_MaslovaNV_konkursMM5_videofragment2.avi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1219200" y="1600200"/>
            <a:ext cx="6705600" cy="36576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6444208" y="6093296"/>
            <a:ext cx="23762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Испании - ?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afterEffect">
                                  <p:stCondLst>
                                    <p:cond delay="3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 fullScrn="1"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video>
          </p:childTnLst>
        </p:cTn>
      </p:par>
    </p:tnLst>
    <p:bldLst>
      <p:bldP spid="16" grpId="0" animBg="1"/>
      <p:bldP spid="17" grpId="0" animBg="1"/>
      <p:bldP spid="18" grpId="0" animBg="1"/>
      <p:bldP spid="25" grpId="0" animBg="1"/>
      <p:bldP spid="26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39552" y="188640"/>
            <a:ext cx="8392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Итоги правления Ивана</a:t>
            </a:r>
            <a:r>
              <a:rPr lang="en-US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IV</a:t>
            </a: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619672" y="2132856"/>
          <a:ext cx="6096001" cy="828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52328"/>
                <a:gridCol w="314367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(+)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(-)</a:t>
                      </a:r>
                      <a:endParaRPr lang="ru-RU" sz="2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15817" y="177281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3995936" y="1628800"/>
            <a:ext cx="936104" cy="3672408"/>
          </a:xfrm>
          <a:prstGeom prst="rightBrace">
            <a:avLst>
              <a:gd name="adj1" fmla="val 8333"/>
              <a:gd name="adj2" fmla="val 47470"/>
            </a:avLst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95936" y="3933056"/>
            <a:ext cx="1146083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вывод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915816" y="1340768"/>
            <a:ext cx="3256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Заполните таблицу: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04665"/>
            <a:ext cx="8064896" cy="4524315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Разглядеть, что истинно,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Что ложно, 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Может только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беспристрастный суд 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Осторожно с прошлым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осторожно, 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Не разбейте глиняный </a:t>
            </a:r>
          </a:p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сосуд.</a:t>
            </a:r>
          </a:p>
          <a:p>
            <a:pPr algn="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В. Высоцкий</a:t>
            </a:r>
            <a:r>
              <a:rPr lang="ru-RU" b="1" dirty="0" smtClean="0"/>
              <a:t>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29921" t="18950" r="412" b="4277"/>
          <a:stretch/>
        </p:blipFill>
        <p:spPr>
          <a:xfrm>
            <a:off x="467544" y="1196752"/>
            <a:ext cx="1965669" cy="131044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39552" y="404664"/>
            <a:ext cx="8136904" cy="47705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 кто же он: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Иван Грозный -  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деспот или реформатор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российском престоле?</a:t>
            </a:r>
          </a:p>
          <a:p>
            <a:pPr algn="ctr"/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4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 descr="Questio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4092600"/>
            <a:ext cx="3677394" cy="2765400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2483768" y="0"/>
            <a:ext cx="4030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Мой университет - </a:t>
            </a:r>
            <a:r>
              <a:rPr lang="en-US" u="sng" dirty="0" smtClean="0">
                <a:hlinkClick r:id="rId5"/>
              </a:rPr>
              <a:t>www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moi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err="1" smtClean="0">
                <a:hlinkClick r:id="rId5"/>
              </a:rPr>
              <a:t>mummi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6926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07904" y="260648"/>
            <a:ext cx="16936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Приложение:</a:t>
            </a:r>
            <a:endParaRPr lang="ru-RU" sz="2000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77281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76470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http://ru.wikipedia.org/wiki/%D0%A4%D0%B8%D0%BB%D0%B8%D0%BF%D0%BF_II_%28%D0%BC%D0%B8%D1%82%D1%80%D0%BE%D0%BF%D0%BE%D0%BB%D0%B8%D1%82_%D0%9C%D0%BE%D1%81%D0%BA%D0%BE%D0%B2%D1%81%D0%BA%D0%B8%D0%B9%29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70080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http://ru.wikipedia.org/wiki/%D0%9D%D0%BE%D0%B2%D0%B3%D0%BE%D1%80%D0%BE%D0%B4%D1%81%D0%BA%D0%B8%D0%B9_%D0%BF%D0%BE%D0%B3%D1%80%D0%BE%D0%BC</a:t>
            </a:r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242088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420888"/>
            <a:ext cx="40791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http://www.portal-slovo.ru/history/40183.php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292494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2924944"/>
            <a:ext cx="32712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http://library.ispu.ru:8001/history/1/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342900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11560" y="4293096"/>
            <a:ext cx="88154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</a:t>
            </a:r>
          </a:p>
          <a:p>
            <a:r>
              <a:rPr lang="ru-RU" sz="1600" dirty="0" smtClean="0"/>
              <a:t>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с.250 – 256.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251520" y="3861048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6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3429000"/>
            <a:ext cx="40791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http://www.portal-slovo.ru/history/40183.php</a:t>
            </a:r>
            <a:endParaRPr lang="ru-RU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611560" y="3933056"/>
            <a:ext cx="4294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История в таблицах и схемах., СПб., 2003, с. 22.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251520" y="4365104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7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251520" y="486916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8</a:t>
            </a:r>
            <a:endParaRPr lang="ru-RU" sz="1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67544" y="4941168"/>
            <a:ext cx="8172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с.249 – 250.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251520" y="558924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9</a:t>
            </a:r>
            <a:endParaRPr lang="ru-RU" sz="1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5589240"/>
            <a:ext cx="8244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Хрестоматия по истории России: В 4 тт. – Т. 1. С древнейших времен до</a:t>
            </a:r>
            <a:r>
              <a:rPr lang="en-US" sz="1600" dirty="0" smtClean="0"/>
              <a:t> XVII</a:t>
            </a:r>
            <a:r>
              <a:rPr lang="ru-RU" sz="1600" dirty="0" smtClean="0"/>
              <a:t> века/Сост.: Бабич И.В., Захаров В.Н., </a:t>
            </a:r>
            <a:r>
              <a:rPr lang="ru-RU" sz="1600" dirty="0" err="1" smtClean="0"/>
              <a:t>Уколова</a:t>
            </a:r>
            <a:r>
              <a:rPr lang="ru-RU" sz="1600" dirty="0" smtClean="0"/>
              <a:t> И. Е., М., 1994, с.248 – 249.</a:t>
            </a:r>
            <a:endParaRPr lang="ru-RU" sz="1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556801" y="0"/>
            <a:ext cx="4030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Мой университет - 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moi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mummi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95736" y="6093296"/>
            <a:ext cx="43308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http://www.youtube.com/watch?v=1atQCKVerT8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http://www.youtube.com/watch?v=JjzJHbU89KQ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123728" y="0"/>
            <a:ext cx="524455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Иван Грозный:</a:t>
            </a:r>
          </a:p>
          <a:p>
            <a:pPr algn="ctr"/>
            <a:r>
              <a:rPr lang="ru-RU" sz="44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реформатор или </a:t>
            </a:r>
          </a:p>
          <a:p>
            <a:pPr algn="ctr"/>
            <a:r>
              <a:rPr lang="ru-RU" sz="4400" b="1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деспот на троне?</a:t>
            </a:r>
            <a:endParaRPr lang="ru-RU" sz="4400" b="1" cap="none" spc="0" dirty="0">
              <a:ln w="1143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869" y="2348880"/>
            <a:ext cx="3284628" cy="4085084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292080" y="5877272"/>
            <a:ext cx="3384376" cy="707886"/>
          </a:xfrm>
          <a:prstGeom prst="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М.М. </a:t>
            </a:r>
            <a:r>
              <a:rPr lang="ru-RU" sz="2000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Антокольский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«Иван Грозный»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Рисунок 11" descr="znak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2159000" cy="2286000"/>
          </a:xfrm>
          <a:prstGeom prst="hexagon">
            <a:avLst/>
          </a:prstGeom>
          <a:effectLst>
            <a:softEdge rad="127000"/>
          </a:effectLst>
        </p:spPr>
      </p:pic>
      <p:pic>
        <p:nvPicPr>
          <p:cNvPr id="8" name="Рисунок 7" descr="1852-img2.jpg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-7125"/>
          <a:stretch>
            <a:fillRect/>
          </a:stretch>
        </p:blipFill>
        <p:spPr>
          <a:xfrm>
            <a:off x="899592" y="2420888"/>
            <a:ext cx="3032001" cy="324802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5733256"/>
            <a:ext cx="2016224" cy="917079"/>
          </a:xfrm>
          <a:prstGeom prst="righ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ЗЛОДЕЙ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71800" y="5661248"/>
            <a:ext cx="2088232" cy="1039356"/>
          </a:xfrm>
          <a:prstGeom prst="leftArrow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ГЕРОЙ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5736" y="5589240"/>
            <a:ext cx="577402" cy="110799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endParaRPr lang="ru-RU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glinskaya_1-1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9552" y="3501008"/>
            <a:ext cx="2052228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556792"/>
            <a:ext cx="2695575" cy="382905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8" name="Рисунок 7" descr="Bojaren.jpg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b="4310"/>
          <a:stretch>
            <a:fillRect/>
          </a:stretch>
        </p:blipFill>
        <p:spPr>
          <a:xfrm>
            <a:off x="5940152" y="404664"/>
            <a:ext cx="2932931" cy="2633163"/>
          </a:xfrm>
          <a:prstGeom prst="rect">
            <a:avLst/>
          </a:prstGeom>
        </p:spPr>
      </p:pic>
      <p:pic>
        <p:nvPicPr>
          <p:cNvPr id="9" name="Рисунок 8" descr="1264154327_vasiliy3_titul.jpg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16737"/>
          <a:stretch>
            <a:fillRect/>
          </a:stretch>
        </p:blipFill>
        <p:spPr>
          <a:xfrm>
            <a:off x="0" y="0"/>
            <a:ext cx="3074320" cy="367240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0" name="TextBox 9"/>
          <p:cNvSpPr txBox="1"/>
          <p:nvPr/>
        </p:nvSpPr>
        <p:spPr>
          <a:xfrm>
            <a:off x="539552" y="2636912"/>
            <a:ext cx="2122315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Василий</a:t>
            </a:r>
            <a:r>
              <a:rPr lang="en-US" sz="2400" b="1" dirty="0" smtClean="0">
                <a:solidFill>
                  <a:schemeClr val="tx1"/>
                </a:solidFill>
                <a:latin typeface="+mj-lt"/>
              </a:rPr>
              <a:t> III</a:t>
            </a:r>
            <a:endParaRPr lang="ru-RU" sz="2400" b="1" dirty="0" smtClean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(1505 – 1533)</a:t>
            </a:r>
            <a:endParaRPr lang="ru-RU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805264"/>
            <a:ext cx="2227661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Елена Глинская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(1533 – 1538)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627784" y="1628800"/>
            <a:ext cx="936104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5" idx="6"/>
          </p:cNvCxnSpPr>
          <p:nvPr/>
        </p:nvCxnSpPr>
        <p:spPr>
          <a:xfrm flipH="1">
            <a:off x="2591780" y="3212976"/>
            <a:ext cx="972108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9707314">
            <a:off x="2837247" y="1764499"/>
            <a:ext cx="553998" cy="77667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2400" dirty="0" smtClean="0"/>
              <a:t>отец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 rot="1773071">
            <a:off x="2834581" y="3933056"/>
            <a:ext cx="553998" cy="79208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2400" dirty="0" smtClean="0"/>
              <a:t>мать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491880" y="1"/>
            <a:ext cx="2520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7" name="Прямоугольник 26"/>
          <p:cNvSpPr/>
          <p:nvPr/>
        </p:nvSpPr>
        <p:spPr>
          <a:xfrm rot="10800000" flipV="1">
            <a:off x="6012160" y="3212976"/>
            <a:ext cx="2808312" cy="83099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ПРАВЛЕНИЕ БОЯР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1538–1547 гг.: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63888" y="5229200"/>
            <a:ext cx="2214068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(1530 – 1584)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47864" y="5949280"/>
            <a:ext cx="2637966" cy="5232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  7 лет - сирота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31840" y="0"/>
            <a:ext cx="25318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Детство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Ивана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30" name="Прямая соединительная линия 29"/>
          <p:cNvCxnSpPr>
            <a:stCxn id="27" idx="2"/>
          </p:cNvCxnSpPr>
          <p:nvPr/>
        </p:nvCxnSpPr>
        <p:spPr>
          <a:xfrm>
            <a:off x="7416316" y="4043973"/>
            <a:ext cx="36004" cy="19773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660232" y="4293096"/>
            <a:ext cx="1501914" cy="483989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Заговоры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228184" y="5085184"/>
            <a:ext cx="2574914" cy="483989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Волнения дворян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156176" y="5949281"/>
            <a:ext cx="2808312" cy="483989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Восстания горожан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899592" y="0"/>
            <a:ext cx="7405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Самостоятельные шаги: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1124744"/>
            <a:ext cx="6264696" cy="2246769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•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Венчание на царство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• Женитьба на Анастасии Захарьиной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• Восстание, пожар в Москве,     эпидемия, голод</a:t>
            </a:r>
          </a:p>
          <a:p>
            <a:pPr algn="ctr"/>
            <a:endParaRPr lang="ru-RU" sz="2800" dirty="0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251520" y="1052736"/>
            <a:ext cx="1656184" cy="2079104"/>
          </a:xfrm>
          <a:prstGeom prst="verticalScroll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  <a:tint val="66000"/>
                  <a:satMod val="160000"/>
                </a:srgbClr>
              </a:gs>
              <a:gs pos="50000">
                <a:srgbClr val="C00000">
                  <a:shade val="30000"/>
                  <a:satMod val="115000"/>
                  <a:tint val="44500"/>
                  <a:satMod val="160000"/>
                </a:srgbClr>
              </a:gs>
              <a:gs pos="100000">
                <a:srgbClr val="C00000">
                  <a:shade val="30000"/>
                  <a:satMod val="115000"/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1547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img38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27584" y="3501008"/>
            <a:ext cx="3521968" cy="2764745"/>
          </a:xfrm>
          <a:prstGeom prst="rect">
            <a:avLst/>
          </a:prstGeom>
        </p:spPr>
      </p:pic>
      <p:pic>
        <p:nvPicPr>
          <p:cNvPr id="14" name="Рисунок 13" descr="fb2ec5bf4eee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84168" y="3429000"/>
            <a:ext cx="2063598" cy="298351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TextBox 14"/>
          <p:cNvSpPr txBox="1"/>
          <p:nvPr/>
        </p:nvSpPr>
        <p:spPr>
          <a:xfrm>
            <a:off x="5868144" y="6165304"/>
            <a:ext cx="263084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Царица Анастасия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6165304"/>
            <a:ext cx="2465996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Царские регалии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831315" y="0"/>
            <a:ext cx="5481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Европа в </a:t>
            </a:r>
            <a:r>
              <a:rPr lang="en-US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XVI </a:t>
            </a:r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веке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geografot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836712"/>
            <a:ext cx="3119437" cy="2076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012-021-Manufaktu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980728"/>
            <a:ext cx="2915816" cy="21807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</p:spPr>
      </p:pic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7904" y="1412776"/>
            <a:ext cx="2304256" cy="27057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 descr="663165ee558d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79512" y="4077072"/>
            <a:ext cx="3211023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31750"/>
          </a:effectLst>
        </p:spPr>
      </p:pic>
      <p:pic>
        <p:nvPicPr>
          <p:cNvPr id="9" name="Рисунок 8" descr="image0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28184" y="3861048"/>
            <a:ext cx="2648719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67544" y="2852936"/>
            <a:ext cx="23311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Великие </a:t>
            </a:r>
          </a:p>
          <a:p>
            <a:r>
              <a:rPr lang="ru-RU" sz="2400" b="1" dirty="0" smtClean="0"/>
              <a:t>географические</a:t>
            </a:r>
          </a:p>
          <a:p>
            <a:r>
              <a:rPr lang="ru-RU" sz="2400" b="1" dirty="0" smtClean="0"/>
              <a:t>открытия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88224" y="3140968"/>
            <a:ext cx="2000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Утверждение</a:t>
            </a:r>
          </a:p>
          <a:p>
            <a:r>
              <a:rPr lang="ru-RU" sz="2400" b="1" dirty="0" smtClean="0"/>
              <a:t> капитализма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5576" y="6165304"/>
            <a:ext cx="1910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Реформация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6165304"/>
            <a:ext cx="20343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Возрождение</a:t>
            </a:r>
            <a:endParaRPr lang="ru-RU" sz="2400" b="1" dirty="0"/>
          </a:p>
        </p:txBody>
      </p:sp>
      <p:pic>
        <p:nvPicPr>
          <p:cNvPr id="14" name="Рисунок 13" descr="6058900-s-n--n----n----n---n----noe---------n-n---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79912" y="4077072"/>
            <a:ext cx="2160242" cy="1368153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72200" y="3212976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924944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6237312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61653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•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-24932" y="188640"/>
            <a:ext cx="9193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Реформы «Избранной Рады»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8172" y="980728"/>
            <a:ext cx="2207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(1549 – 1560)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4869160"/>
            <a:ext cx="2880320" cy="548521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Губная реформа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3429000"/>
            <a:ext cx="2967045" cy="548521"/>
          </a:xfrm>
          <a:prstGeom prst="round2Same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Военная реформа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708920"/>
            <a:ext cx="2704808" cy="548521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Судебник 1550г.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771800" y="1628800"/>
            <a:ext cx="3516560" cy="548521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Земский собор 1549г.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699792" y="4149080"/>
            <a:ext cx="3807827" cy="548521"/>
          </a:xfrm>
          <a:prstGeom prst="round2Same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Стоглавый собор 1551г.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52" y="3429000"/>
            <a:ext cx="2974232" cy="548521"/>
          </a:xfrm>
          <a:prstGeom prst="round2Same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Система приказов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708920"/>
            <a:ext cx="3003299" cy="548521"/>
          </a:xfrm>
          <a:prstGeom prst="round2Same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Земская реформа </a:t>
            </a:r>
            <a:endParaRPr lang="ru-RU" sz="2800" dirty="0"/>
          </a:p>
        </p:txBody>
      </p:sp>
      <p:pic>
        <p:nvPicPr>
          <p:cNvPr id="18" name="Рисунок 17" descr="880278270526b6d9e348bdf8dd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348880"/>
            <a:ext cx="2153816" cy="16153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5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83568" y="5589240"/>
            <a:ext cx="8125158" cy="1000244"/>
          </a:xfrm>
          <a:prstGeom prst="round2Same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Цель реформ: создание сильного, боеспособного,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централизованного государства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05643" y="0"/>
            <a:ext cx="2750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Россия -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760" y="1412776"/>
            <a:ext cx="889248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Формы сословно – представительных собраний: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3068960"/>
            <a:ext cx="1629783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АНГЛИЯ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4941168"/>
            <a:ext cx="1963051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ФРАНЦИЯ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132856"/>
            <a:ext cx="1657422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РОССИЯ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4005064"/>
            <a:ext cx="1961599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ИСПАНИЯ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5877272"/>
            <a:ext cx="3578452" cy="646986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РЕЧЬ ПОСПОЛИТАЯ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5508104" y="4869160"/>
            <a:ext cx="325037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ЗЕМСКИЙ СОБОР</a:t>
            </a:r>
            <a:endParaRPr lang="ru-RU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5868144" y="3933056"/>
            <a:ext cx="2403366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ПАРЛАМЕНТ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084168" y="2996952"/>
            <a:ext cx="1854183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КОРТЕСЫ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6372200" y="2132856"/>
            <a:ext cx="1277530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СЕЙМ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4788024" y="5877272"/>
            <a:ext cx="4163121" cy="6469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ГЕНЕРАЛЬНЫЕ ШТАТЫ 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3995936" y="2204864"/>
            <a:ext cx="622927" cy="44615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wordArtVert"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СООТНЕСИТЕ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28" name="Прямая со стрелкой 27"/>
          <p:cNvCxnSpPr>
            <a:stCxn id="6" idx="3"/>
          </p:cNvCxnSpPr>
          <p:nvPr/>
        </p:nvCxnSpPr>
        <p:spPr>
          <a:xfrm>
            <a:off x="2601383" y="3392453"/>
            <a:ext cx="3194753" cy="8286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0" idx="3"/>
            <a:endCxn id="18" idx="1"/>
          </p:cNvCxnSpPr>
          <p:nvPr/>
        </p:nvCxnSpPr>
        <p:spPr>
          <a:xfrm flipV="1">
            <a:off x="2789183" y="3320445"/>
            <a:ext cx="3294985" cy="10081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7" idx="3"/>
            <a:endCxn id="20" idx="1"/>
          </p:cNvCxnSpPr>
          <p:nvPr/>
        </p:nvCxnSpPr>
        <p:spPr>
          <a:xfrm>
            <a:off x="2790635" y="5264661"/>
            <a:ext cx="1997389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851920" y="2636912"/>
            <a:ext cx="2470220" cy="35638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8" idx="3"/>
            <a:endCxn id="16" idx="1"/>
          </p:cNvCxnSpPr>
          <p:nvPr/>
        </p:nvCxnSpPr>
        <p:spPr>
          <a:xfrm>
            <a:off x="2557014" y="2456349"/>
            <a:ext cx="2951090" cy="27363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51975" y="836712"/>
            <a:ext cx="7536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СОСЛОВНО – ПРЕДСТАВИТЕЛЬНАЯ МОНАРХИЯ.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304_moskva2.jpg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08908" y="0"/>
            <a:ext cx="4126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Опричнина - 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899592" y="836712"/>
            <a:ext cx="7344816" cy="2412980"/>
          </a:xfrm>
          <a:prstGeom prst="horizontalScroll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особый государственный удел Ивана</a:t>
            </a:r>
            <a:r>
              <a:rPr lang="en-US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IV</a:t>
            </a:r>
            <a:r>
              <a:rPr lang="ru-RU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было особое управление и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войско, ставшее карательной </a:t>
            </a:r>
          </a:p>
          <a:p>
            <a:pPr algn="ctr"/>
            <a:r>
              <a:rPr lang="ru-RU" sz="28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организацией.</a:t>
            </a:r>
            <a:endParaRPr lang="en-US" sz="2800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3312368" cy="3445081"/>
          </a:xfrm>
          <a:prstGeom prst="rect">
            <a:avLst/>
          </a:prstGeom>
          <a:ln w="38100">
            <a:solidFill>
              <a:schemeClr val="accent6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3861048"/>
            <a:ext cx="243528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ГОЛОВА СОБАКИ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4221088"/>
            <a:ext cx="1117037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МЕТЛА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 стрелкой 17"/>
          <p:cNvCxnSpPr>
            <a:stCxn id="7" idx="2"/>
          </p:cNvCxnSpPr>
          <p:nvPr/>
        </p:nvCxnSpPr>
        <p:spPr>
          <a:xfrm>
            <a:off x="1469161" y="4322713"/>
            <a:ext cx="2166735" cy="9064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724128" y="3573016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GC_IS_MaslovaNV_konkursMM5_videofragment1.av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051720" y="3212976"/>
            <a:ext cx="49911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1142</Words>
  <Application>Microsoft Office PowerPoint</Application>
  <PresentationFormat>Экран (4:3)</PresentationFormat>
  <Paragraphs>225</Paragraphs>
  <Slides>24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325</cp:revision>
  <dcterms:created xsi:type="dcterms:W3CDTF">2012-08-02T08:52:16Z</dcterms:created>
  <dcterms:modified xsi:type="dcterms:W3CDTF">2012-12-06T11:59:29Z</dcterms:modified>
</cp:coreProperties>
</file>