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91" r:id="rId3"/>
    <p:sldId id="272" r:id="rId4"/>
    <p:sldId id="283" r:id="rId5"/>
    <p:sldId id="284" r:id="rId6"/>
    <p:sldId id="285" r:id="rId7"/>
    <p:sldId id="288" r:id="rId8"/>
    <p:sldId id="292" r:id="rId9"/>
    <p:sldId id="286" r:id="rId10"/>
    <p:sldId id="287" r:id="rId11"/>
    <p:sldId id="289" r:id="rId12"/>
    <p:sldId id="293" r:id="rId13"/>
    <p:sldId id="29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13" autoAdjust="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BB586-A05F-487E-AF5D-5995802B1F9B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24301B-8BB7-4826-B37A-78F912556B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42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24301B-8BB7-4826-B37A-78F912556B23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58124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5C39945-0078-4F97-B2C7-D2090701F6EC}" type="datetimeFigureOut">
              <a:rPr lang="ru-RU" smtClean="0"/>
              <a:pPr/>
              <a:t>21.04.2014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6FACBC0-E1AF-495B-8312-768C0AD613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GC_IS_MaslovaNV_konkursMM4_prezentacia1.pptx.pptx" TargetMode="External"/><Relationship Id="rId2" Type="http://schemas.openxmlformats.org/officeDocument/2006/relationships/hyperlink" Target="GC_IS_MaslovaNV_konkursMM5_prezentacia1.pptx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6.pptx" TargetMode="External"/><Relationship Id="rId2" Type="http://schemas.openxmlformats.org/officeDocument/2006/relationships/hyperlink" Target="&#1072;&#1085;&#1072;&#1083;&#1086;&#1075;&#1080;&#1103;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hyperlink" Target="&#1086;&#1073;&#1097;&#1077;&#1089;&#1090;&#1074;&#1086;.ppt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7;&#1048;&#1052;&#1042;&#1054;&#1051;.pptx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2;4_&#1052;&#1072;&#1089;&#1083;&#1086;&#1074;&#1072;&#1053;&#1042;.ppt" TargetMode="External"/><Relationship Id="rId2" Type="http://schemas.openxmlformats.org/officeDocument/2006/relationships/hyperlink" Target="&#1064;&#1072;&#1073;&#1083;&#1086;&#1085;%20DragAndDrop_2.ppt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na55555.ru/uploads/images/default/plan-konspekt-uroka-istorii.gif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6084168" y="3429000"/>
            <a:ext cx="2571750" cy="26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1053455" cy="11763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9512" y="476672"/>
            <a:ext cx="89644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Активизация познавательной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деятельности студентов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 помощью </a:t>
            </a:r>
          </a:p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технологий 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уроках обществоведческого цикла.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547664" y="5373216"/>
            <a:ext cx="5688632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опыта работы преподавателя Н.В. Масловой.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191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620688"/>
            <a:ext cx="4565865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УЧЕБНЫЕ СИТУАЦИИ: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41999" y="1412776"/>
            <a:ext cx="876855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эффективное применение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технологий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активизации познавательной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 студентов: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2852936"/>
            <a:ext cx="4532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постановки проблемы урока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3429000"/>
            <a:ext cx="5976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 action="ppaction://hlinkpres?slideindex=3&amp;slidetitle=Слайд 3"/>
              </a:rPr>
              <a:t>символическое изображение проблемной ситуации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4509120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action="ppaction://hlinkpres?slideindex=20&amp;slidetitle=Слайд 20"/>
              </a:rPr>
              <a:t>прием «Визитная карточка»: представления исторических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action="ppaction://hlinkpres?slideindex=20&amp;slidetitle=Слайд 20"/>
              </a:rPr>
              <a:t>событий, личностей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292494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335699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50912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pic>
        <p:nvPicPr>
          <p:cNvPr id="1026" name="Picture 2" descr="C:\Users\Public\Pictures\Sample Pictures\1342380754_teacher_vectors-5.jpg"/>
          <p:cNvPicPr>
            <a:picLocks noChangeAspect="1" noChangeArrowheads="1"/>
          </p:cNvPicPr>
          <p:nvPr/>
        </p:nvPicPr>
        <p:blipFill>
          <a:blip r:embed="rId4" cstate="print"/>
          <a:srcRect l="105" r="104" b="12264"/>
          <a:stretch>
            <a:fillRect/>
          </a:stretch>
        </p:blipFill>
        <p:spPr bwMode="auto">
          <a:xfrm>
            <a:off x="467544" y="3501008"/>
            <a:ext cx="2657357" cy="28083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419872" y="357301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465313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836712"/>
            <a:ext cx="26558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Слайд 1"/>
              </a:rPr>
              <a:t>Метод аналогий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556792"/>
            <a:ext cx="3730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Мультимедийные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игры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9632" y="2348880"/>
            <a:ext cx="3856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Виртуальные экскурсии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21297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  <a:hlinkClick r:id="rId3" action="ppaction://hlinkpres?slideindex=1&amp;slidetitle=Слайд 1"/>
              </a:rPr>
              <a:t>Мультимедийный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Слайд 1"/>
              </a:rPr>
              <a:t> словарь исторических терминов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941168"/>
            <a:ext cx="4572000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Слайд 1"/>
              </a:rPr>
              <a:t>создание исследовательских заданий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90872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162880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2420888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335699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pic>
        <p:nvPicPr>
          <p:cNvPr id="14" name="Рисунок 13" descr="ikt.jpg"/>
          <p:cNvPicPr>
            <a:picLocks noChangeAspect="1"/>
          </p:cNvPicPr>
          <p:nvPr/>
        </p:nvPicPr>
        <p:blipFill>
          <a:blip r:embed="rId5" cstate="print"/>
          <a:srcRect l="2259" r="9230" b="9432"/>
          <a:stretch>
            <a:fillRect/>
          </a:stretch>
        </p:blipFill>
        <p:spPr>
          <a:xfrm>
            <a:off x="5652120" y="692696"/>
            <a:ext cx="2952328" cy="3540786"/>
          </a:xfrm>
          <a:prstGeom prst="rect">
            <a:avLst/>
          </a:prstGeom>
        </p:spPr>
      </p:pic>
      <p:pic>
        <p:nvPicPr>
          <p:cNvPr id="15" name="Рисунок 14" descr="Konferenciya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3140968"/>
            <a:ext cx="3441171" cy="2580878"/>
          </a:xfrm>
          <a:prstGeom prst="rect">
            <a:avLst/>
          </a:prstGeom>
        </p:spPr>
      </p:pic>
      <p:sp>
        <p:nvSpPr>
          <p:cNvPr id="16" name="Стрелка вниз 15"/>
          <p:cNvSpPr/>
          <p:nvPr/>
        </p:nvSpPr>
        <p:spPr>
          <a:xfrm>
            <a:off x="2987824" y="407707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computer_worl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2391" y="3717032"/>
            <a:ext cx="4379218" cy="27079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35696" y="476672"/>
            <a:ext cx="596830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1412776"/>
            <a:ext cx="4204356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ЭЛЕКТРОННЫЕ ПАПКИ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852936"/>
            <a:ext cx="1463862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ДОКЛАД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6256" y="4005064"/>
            <a:ext cx="1490408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РЕФЕРАТ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789040"/>
            <a:ext cx="1385892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3068960"/>
            <a:ext cx="2671950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Слайд 1"/>
              </a:rPr>
              <a:t>СЛАЙД-СИМВОЛ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619672" y="1988840"/>
            <a:ext cx="1644333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</p:cNvCxnSpPr>
          <p:nvPr/>
        </p:nvCxnSpPr>
        <p:spPr>
          <a:xfrm flipH="1">
            <a:off x="4716016" y="1935996"/>
            <a:ext cx="13946" cy="10609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444208" y="1988840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2339752" y="1988840"/>
            <a:ext cx="1512168" cy="1800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652120" y="1916832"/>
            <a:ext cx="1656184" cy="2016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00192" y="2996952"/>
            <a:ext cx="2380460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ПРЕЗЕНТАЦИЯ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628800"/>
            <a:ext cx="5549468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МУЛЬТИМЕДИА ТЕХНОЛОГИИ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47664" y="476672"/>
            <a:ext cx="6364627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АКТИВИЗАЦИЯ ПОЗНАВАТЕЛЬНОЙ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ДЕЯТЕЛЬНОСТИ СТУДЕНТОВ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276872"/>
            <a:ext cx="6390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частая смена деятельности на уроке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852936"/>
            <a:ext cx="3245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расширяет кругозор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429000"/>
            <a:ext cx="5622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почувствовать изучаемый материал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933056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понимания более сложного материала в результате более детального объяснения, подкрепленного наглядностью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445224"/>
            <a:ext cx="27728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интерактивность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4869160"/>
            <a:ext cx="4932040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активизация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мыслительной деятельности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эффективность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усвоения материала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7308304" y="2636912"/>
            <a:ext cx="1042416" cy="1042416"/>
          </a:xfrm>
          <a:prstGeom prst="actionButtonHom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34888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292494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3501008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00506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551723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419872" y="5733256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1176267b4d06fb3ea11f2bda2e53bf2.jpg"/>
          <p:cNvPicPr>
            <a:picLocks noChangeAspect="1"/>
          </p:cNvPicPr>
          <p:nvPr/>
        </p:nvPicPr>
        <p:blipFill>
          <a:blip r:embed="rId2" cstate="print"/>
          <a:srcRect l="10080" t="7560" r="19361" b="9281"/>
          <a:stretch>
            <a:fillRect/>
          </a:stretch>
        </p:blipFill>
        <p:spPr>
          <a:xfrm>
            <a:off x="2123728" y="4149080"/>
            <a:ext cx="3024336" cy="2376264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548680"/>
            <a:ext cx="80092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вы владеете знанием, дайте другим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зажечь от него свои светильники» </a:t>
            </a: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Томас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Фуллер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82.jpg"/>
          <p:cNvPicPr>
            <a:picLocks noChangeAspect="1"/>
          </p:cNvPicPr>
          <p:nvPr/>
        </p:nvPicPr>
        <p:blipFill>
          <a:blip r:embed="rId3" cstate="print"/>
          <a:srcRect l="8448" r="4253" b="5433"/>
          <a:stretch>
            <a:fillRect/>
          </a:stretch>
        </p:blipFill>
        <p:spPr>
          <a:xfrm>
            <a:off x="539552" y="1988840"/>
            <a:ext cx="2763736" cy="2808312"/>
          </a:xfrm>
          <a:prstGeom prst="rect">
            <a:avLst/>
          </a:prstGeom>
        </p:spPr>
      </p:pic>
      <p:pic>
        <p:nvPicPr>
          <p:cNvPr id="4" name="Рисунок 3" descr="20110325_dist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708920"/>
            <a:ext cx="3791572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8365" y="476672"/>
            <a:ext cx="1793055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933056"/>
            <a:ext cx="3805259" cy="25480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173"/>
          <a:stretch>
            <a:fillRect/>
          </a:stretch>
        </p:blipFill>
        <p:spPr>
          <a:xfrm>
            <a:off x="5220072" y="4005064"/>
            <a:ext cx="3384376" cy="25129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6" y="148478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412776"/>
            <a:ext cx="87484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Формирование активной познавательной деятельности студентов с помощью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мультимедийных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технологий на уроках обществоведческого цикла.</a:t>
            </a:r>
          </a:p>
        </p:txBody>
      </p:sp>
    </p:spTree>
    <p:extLst>
      <p:ext uri="{BB962C8B-B14F-4D97-AF65-F5344CB8AC3E}">
        <p14:creationId xmlns="" xmlns:p14="http://schemas.microsoft.com/office/powerpoint/2010/main" val="37661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476672"/>
            <a:ext cx="3041858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484784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628800"/>
            <a:ext cx="8460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Создать и применить основные виды мультимедиа для активизации познавательной деятельности студентов.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2996952"/>
            <a:ext cx="852669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2)Дать рекомендации по использованию мультимедиа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компонента в учебных ситуациях для активизации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познавательной деятельности студентов.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2" r="3173" b="4741"/>
          <a:stretch>
            <a:fillRect/>
          </a:stretch>
        </p:blipFill>
        <p:spPr>
          <a:xfrm>
            <a:off x="5868144" y="4365104"/>
            <a:ext cx="2880320" cy="2088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61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 вниз 10"/>
          <p:cNvSpPr/>
          <p:nvPr/>
        </p:nvSpPr>
        <p:spPr>
          <a:xfrm>
            <a:off x="4283968" y="44371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211960" y="278092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211960" y="16288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87624" y="1340768"/>
            <a:ext cx="736393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век –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век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информационных технологий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99792" y="476672"/>
            <a:ext cx="391248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3600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2636912"/>
            <a:ext cx="7730129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Образование ориентируется на социальный заказ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3789040"/>
            <a:ext cx="7049046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Необходимость внедрения информационных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технологий в образование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5445224"/>
            <a:ext cx="5457969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Информационные технологии –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технологии будущего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9792" y="548680"/>
            <a:ext cx="391248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360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412776"/>
            <a:ext cx="81020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Изменением ФГОС, ориентированных на конечный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результат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420888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Необходимостью достижения требований к уровню подготовки студентов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3501008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потребностью студентов в совершенствовании методов обучения истории и обществознания, использовании ИКТ технологий в обучении для повышения интереса к изучению предмета, а также для более качественной подготовки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484784"/>
            <a:ext cx="43204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249289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357301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476672"/>
            <a:ext cx="2705164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12776"/>
            <a:ext cx="8064896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ФГОС: приоритет самостоятельной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аудиторной и внеаудиторной деятельности и самоконтроля обучающихся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797152"/>
            <a:ext cx="8352928" cy="1569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 мотивации, интереса к предмету, нет желания самостоятельно и творчески работать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140968"/>
            <a:ext cx="813690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Традиционные методы: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объяснительно-иллюстративный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репродуктивный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83568" y="3284984"/>
            <a:ext cx="7992888" cy="12961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683568" y="3284984"/>
            <a:ext cx="792088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611560" y="3140968"/>
            <a:ext cx="813690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ДЕЛАТЬ?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404664"/>
            <a:ext cx="2459328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1196752"/>
            <a:ext cx="6834884" cy="9541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ДЕЯТЕЛЬНОСТНЫЕ ТЕХНОЛОГИИ +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КОМБИНАЦИЯ ИХ ЭЛЕМЕНТОВ: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276872"/>
            <a:ext cx="4619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ПРОБЛЕМНОЕ ОБУЧЕНИЕ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924944"/>
            <a:ext cx="6678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ИССЛЕДОВАТЕЛЬСКАЯ ТЕХНОЛОГИЯ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3501008"/>
            <a:ext cx="75509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ТЕХНОЛОГИЯ КРИТИЧЕСКОЕ МЫШЛЕНИЕ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077072"/>
            <a:ext cx="4845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ПРОЕКТНАЯ ТЕХНОЛОГИЯ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Левая фигурная скобка 7"/>
          <p:cNvSpPr/>
          <p:nvPr/>
        </p:nvSpPr>
        <p:spPr>
          <a:xfrm rot="16200000">
            <a:off x="4211960" y="1556792"/>
            <a:ext cx="720080" cy="6624736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067944" y="5157192"/>
            <a:ext cx="30217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ИКТ - средство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5661248"/>
            <a:ext cx="75287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организации образовательного пространства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99695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234888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57301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414908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776864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Создать и применить основные виды мультимедиа для активизации познавательной деятельности студентов: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2132856"/>
            <a:ext cx="3607206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Виды ММ технологий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2780928"/>
            <a:ext cx="2809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ММ презентация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284984"/>
            <a:ext cx="44830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2" action="ppaction://hlinkpres?slideindex=2&amp;slidetitle=Слайд 2"/>
              </a:rPr>
              <a:t>Интерактивная презентация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789040"/>
            <a:ext cx="4559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Интерактивные кроссворды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3356992"/>
            <a:ext cx="21419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Видеофайлы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3933056"/>
            <a:ext cx="2028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Видеоуроки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64088" y="4437112"/>
            <a:ext cx="3424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Интерактивные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5589240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словарь исторических понятий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5085184"/>
            <a:ext cx="3654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Интерактивные карты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2040" y="5661248"/>
            <a:ext cx="266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75656" y="4437112"/>
            <a:ext cx="3705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Слайд 1"/>
              </a:rPr>
              <a:t>Интерактивные схемы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1340768"/>
            <a:ext cx="648511" cy="37485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wordArtVert"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ЗАДАЧА№1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mycomputer_Vector_Clip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76864" y="1484784"/>
            <a:ext cx="1800200" cy="18002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115616" y="2852936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187624" y="335699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87624" y="450912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3861048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084168" y="342900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627784" y="515719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4005064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48064" y="4509120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331640" y="5661248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1906</TotalTime>
  <Words>369</Words>
  <Application>Microsoft Office PowerPoint</Application>
  <PresentationFormat>Экран (4:3)</PresentationFormat>
  <Paragraphs>120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XP GAME 2009</dc:creator>
  <cp:lastModifiedBy>Наташа</cp:lastModifiedBy>
  <cp:revision>224</cp:revision>
  <dcterms:created xsi:type="dcterms:W3CDTF">2011-05-26T06:52:07Z</dcterms:created>
  <dcterms:modified xsi:type="dcterms:W3CDTF">2014-04-21T12:01:31Z</dcterms:modified>
</cp:coreProperties>
</file>