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1" r:id="rId1"/>
  </p:sldMasterIdLst>
  <p:sldIdLst>
    <p:sldId id="256" r:id="rId2"/>
    <p:sldId id="257" r:id="rId3"/>
    <p:sldId id="274" r:id="rId4"/>
    <p:sldId id="258" r:id="rId5"/>
    <p:sldId id="261" r:id="rId6"/>
    <p:sldId id="275" r:id="rId7"/>
    <p:sldId id="276" r:id="rId8"/>
    <p:sldId id="277" r:id="rId9"/>
    <p:sldId id="278" r:id="rId10"/>
    <p:sldId id="280" r:id="rId11"/>
    <p:sldId id="279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710F"/>
    <a:srgbClr val="9900CC"/>
    <a:srgbClr val="7C2F04"/>
    <a:srgbClr val="0000CC"/>
    <a:srgbClr val="800080"/>
    <a:srgbClr val="660033"/>
    <a:srgbClr val="00FF00"/>
    <a:srgbClr val="FF3300"/>
    <a:srgbClr val="FF0066"/>
    <a:srgbClr val="9F3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52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642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39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911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5390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504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06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21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97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4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6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17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2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749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3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696A5-36D0-441D-B2C2-F9C4A97E76A4}" type="datetimeFigureOut">
              <a:rPr lang="ru-RU" smtClean="0"/>
              <a:pPr/>
              <a:t>27.05.2014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E968544-BF90-4B8D-816D-0CEFF0E333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67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  <p:sldLayoutId id="2147484073" r:id="rId12"/>
    <p:sldLayoutId id="2147484074" r:id="rId13"/>
    <p:sldLayoutId id="2147484075" r:id="rId14"/>
    <p:sldLayoutId id="2147484076" r:id="rId15"/>
    <p:sldLayoutId id="21474840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307" y="213360"/>
            <a:ext cx="7623285" cy="21183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курсового проектирования в процессе реализации ФГОС по специальности 140102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Теплоснабжение и теплотехническое оборудование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587" y="5604933"/>
            <a:ext cx="7766936" cy="99853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Из опыта работы </a:t>
            </a:r>
            <a:r>
              <a:rPr lang="ru-RU" sz="2800" b="1" i="1" dirty="0" smtClean="0">
                <a:solidFill>
                  <a:srgbClr val="FF0000"/>
                </a:solidFill>
              </a:rPr>
              <a:t>преподавателя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ОГБОУ </a:t>
            </a:r>
            <a:r>
              <a:rPr lang="ru-RU" sz="2800" b="1" i="1" dirty="0" smtClean="0">
                <a:solidFill>
                  <a:srgbClr val="FF0000"/>
                </a:solidFill>
              </a:rPr>
              <a:t>СПО </a:t>
            </a:r>
            <a:r>
              <a:rPr lang="en-US" sz="2800" b="1" i="1" dirty="0" smtClean="0">
                <a:solidFill>
                  <a:srgbClr val="FF0000"/>
                </a:solidFill>
              </a:rPr>
              <a:t>“</a:t>
            </a:r>
            <a:r>
              <a:rPr lang="ru-RU" sz="2800" b="1" i="1" dirty="0" smtClean="0">
                <a:solidFill>
                  <a:srgbClr val="FF0000"/>
                </a:solidFill>
              </a:rPr>
              <a:t>ТКСТ</a:t>
            </a:r>
            <a:r>
              <a:rPr lang="en-US" sz="2800" b="1" i="1" dirty="0" smtClean="0">
                <a:solidFill>
                  <a:srgbClr val="FF0000"/>
                </a:solidFill>
              </a:rPr>
              <a:t>”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Поповой Фариды Каримовны</a:t>
            </a:r>
          </a:p>
        </p:txBody>
      </p:sp>
      <p:pic>
        <p:nvPicPr>
          <p:cNvPr id="4" name="Рисунок 3" descr="1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3680" y="2560320"/>
            <a:ext cx="4632960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94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Перспективы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550" y="1270000"/>
            <a:ext cx="6064660" cy="261612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i="1" dirty="0" smtClean="0">
                <a:solidFill>
                  <a:srgbClr val="FF0000"/>
                </a:solidFill>
              </a:rPr>
              <a:t>Возможность во время обучения получить должность помощника инженера в проектной организации и применять полученные знания и умения на практике.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223" y="2074460"/>
            <a:ext cx="5122457" cy="384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5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Выводы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Для организации 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курсового проектирования в процессе реализации ФГОС по специальности 140102 </a:t>
            </a:r>
            <a:r>
              <a:rPr lang="en-US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“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Теплоснабжение и теплотехническое оборудование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”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необходимо 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аличие 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значимой 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задачи, требующей интегрированного знания, исследовательского поиска для ее решения (например, исследование наиболее экономичных и </a:t>
            </a:r>
            <a:r>
              <a:rPr lang="ru-RU" sz="200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экологичных</a:t>
            </a:r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 видов топлива в системе теплоснабжения; перспективы развития автономных систем теплоснабжения).</a:t>
            </a:r>
          </a:p>
          <a:p>
            <a:pPr algn="just"/>
            <a:r>
              <a:rPr lang="ru-RU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·Практическая, теоретическая, познавательная значимость предполагаемых результатов.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01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Спасибо за внимание!!!!!!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5894" y="3200400"/>
            <a:ext cx="9000066" cy="34747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3200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Курсовой проект </a:t>
            </a:r>
            <a:r>
              <a:rPr lang="ru-RU" sz="32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пробуждает </a:t>
            </a:r>
            <a:r>
              <a:rPr lang="ru-RU" sz="3200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 </a:t>
            </a:r>
            <a:r>
              <a:rPr lang="ru-RU" sz="32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интеллектуальные способности, нравственные и коммуникативные качества, продемонстрировать уровень владения знаниями и </a:t>
            </a:r>
            <a:r>
              <a:rPr lang="ru-RU" sz="3200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общеучебными</a:t>
            </a:r>
            <a:r>
              <a:rPr lang="ru-RU" sz="3200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умениями, целеполагание, способность к самообразованию и </a:t>
            </a:r>
            <a:r>
              <a:rPr lang="ru-RU" sz="3200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самоорганизации.</a:t>
            </a:r>
            <a:endParaRPr lang="ru-RU" sz="3200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licenzuvannya-proektnoi-diyalnost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3338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8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0040"/>
            <a:ext cx="8596668" cy="83820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Актуальность: ПК ФГОС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71869"/>
            <a:ext cx="8596668" cy="3371531"/>
          </a:xfrm>
        </p:spPr>
        <p:txBody>
          <a:bodyPr>
            <a:normAutofit/>
          </a:bodyPr>
          <a:lstStyle/>
          <a:p>
            <a:pPr algn="just"/>
            <a:r>
              <a:rPr lang="ru-RU" sz="2000" i="1" dirty="0" smtClean="0">
                <a:solidFill>
                  <a:srgbClr val="800080"/>
                </a:solidFill>
              </a:rPr>
              <a:t>Чтение, составление и расчет принципиальных тепловых схем тепловой электростанции (ТЭС), котельных и систем тепло- и топливоснабжения.</a:t>
            </a:r>
          </a:p>
          <a:p>
            <a:pPr algn="just"/>
            <a:r>
              <a:rPr lang="ru-RU" sz="2000" i="1" dirty="0" smtClean="0">
                <a:solidFill>
                  <a:srgbClr val="800080"/>
                </a:solidFill>
              </a:rPr>
              <a:t>Оформление технической документации в процессе эксплуатации теплотехнического оборудования и систем тепло- и топливоснабжения.</a:t>
            </a:r>
          </a:p>
          <a:p>
            <a:pPr algn="just"/>
            <a:r>
              <a:rPr lang="ru-RU" sz="2000" i="1" dirty="0" smtClean="0">
                <a:solidFill>
                  <a:srgbClr val="800080"/>
                </a:solidFill>
              </a:rPr>
              <a:t>Выполнение работ по повышению энергоэффективности теплотехнического оборудования и систем тепло- и топливоснабжения.</a:t>
            </a:r>
            <a:endParaRPr lang="ru-RU" sz="2000" i="1" dirty="0">
              <a:solidFill>
                <a:srgbClr val="800080"/>
              </a:solidFill>
            </a:endParaRPr>
          </a:p>
        </p:txBody>
      </p:sp>
      <p:pic>
        <p:nvPicPr>
          <p:cNvPr id="4" name="Рисунок 3" descr="1279959738_proek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8480" y="3764280"/>
            <a:ext cx="4221480" cy="284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i="1" dirty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en-US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ПК 1.1, ПК 1.2, ПК 1.3                                               в ходе курсового проектирования в процессе обучения по специальности 140102</a:t>
            </a:r>
            <a:r>
              <a:rPr lang="en-US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Теплоснабжение и теплотехническое оборудование</a:t>
            </a:r>
            <a:r>
              <a:rPr lang="en-US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3600" i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04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Задачи исследования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5541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сбор информации о современных технологиях в системах теплоснабжения.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Запроектировать тепловую сеть на основе собранных данных.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выполненного проекта научиться управлять режимами работы теплотехнического оборудования и систем тепло- и топливоснабжения.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i="1" dirty="0">
              <a:solidFill>
                <a:srgbClr val="3071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4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7432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Организовать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обмен информации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современных технологиях в системах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теплоснабжения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854" y="1665514"/>
            <a:ext cx="8596668" cy="27998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СТУДЕНТЫ: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анализ  научно-теоретической литературы по данной проблеме;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информацией между студентами на семинарах;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работодателей студентами;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собранной информации на консультациях;</a:t>
            </a: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 темой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ПК 1.3 Выполнение работ по повышению энергоэффективности теплотехнического оборудования и систем тепло- и топливоснабжения.</a:t>
            </a:r>
          </a:p>
          <a:p>
            <a:endParaRPr lang="ru-RU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76675" y="4289719"/>
            <a:ext cx="3901440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2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574" y="198120"/>
            <a:ext cx="8596668" cy="10363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Запроектировать </a:t>
            </a:r>
            <a:r>
              <a:rPr lang="ru-RU" sz="3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тепловую сеть на основе собранных данных.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4014" y="1261429"/>
            <a:ext cx="8596668" cy="373729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Выбрать жилой микрорайон с общественными и производственными зданиями (не менее 20 зданий в микрорайоне) для любого города.</a:t>
            </a:r>
          </a:p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Произвести расчет тепловых нагрузок и расход теплоносителя в микрорайоне.</a:t>
            </a:r>
          </a:p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Изобразить на генеральном плане тепловую схему.</a:t>
            </a:r>
          </a:p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Произвести гидравлический расчет, подобрать диаметры трубопроводов.</a:t>
            </a:r>
          </a:p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На основе гидравлического расчета подобрать основное и вспомогательное оборудование.</a:t>
            </a:r>
          </a:p>
          <a:p>
            <a:pPr algn="just"/>
            <a:r>
              <a:rPr lang="ru-RU" sz="2200" b="1" i="1" dirty="0" smtClean="0">
                <a:solidFill>
                  <a:srgbClr val="30710F"/>
                </a:solidFill>
                <a:latin typeface="Times New Roman" pitchFamily="18" charset="0"/>
                <a:cs typeface="Times New Roman" pitchFamily="18" charset="0"/>
              </a:rPr>
              <a:t>ПК 1.1 Чтение, составление и расчет принципиальных тепловых схем тепловой электростанции (ТЭС), котельных и систем тепло- и топливоснабжения.</a:t>
            </a:r>
          </a:p>
          <a:p>
            <a:pPr algn="just"/>
            <a:endParaRPr lang="ru-RU" sz="2000" b="1" i="1" dirty="0" smtClean="0">
              <a:solidFill>
                <a:srgbClr val="7C2F04"/>
              </a:solidFill>
            </a:endParaRPr>
          </a:p>
          <a:p>
            <a:pPr>
              <a:buNone/>
            </a:pPr>
            <a:endParaRPr lang="ru-RU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pPr algn="just"/>
            <a:endParaRPr lang="ru-RU" sz="2000" b="1" i="1" dirty="0">
              <a:solidFill>
                <a:srgbClr val="7C2F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40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3.Управлять </a:t>
            </a:r>
            <a:r>
              <a:rPr lang="ru-RU" sz="3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режимами работы теплотехнического оборудования и систем тепло- и топливоснабжения</a:t>
            </a:r>
            <a:r>
              <a:rPr lang="ru-RU" sz="3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базе курсового проекта научиться</a:t>
            </a:r>
            <a:r>
              <a:rPr lang="en-US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Составлять принципиальные тепловые схемы тепловых пунктов, котельных и тепловых электростанций.</a:t>
            </a:r>
          </a:p>
          <a:p>
            <a:pPr algn="just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Составлять техническую документацию процесса эксплуатации  теплотехнического оборудования и систем тепло- и топливоснабжения.</a:t>
            </a:r>
          </a:p>
          <a:p>
            <a:pPr algn="just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Составлять температурные графики по отопительной и совмещенной нагрузке, графики расхода теплоносителя, графики тепловой нагрузки.</a:t>
            </a:r>
          </a:p>
          <a:p>
            <a:pPr algn="just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ПК 1.2 Оформление технической документации в процессе эксплуатации теплотехнического оборудования и систем тепло- и топливоснабжения.</a:t>
            </a:r>
          </a:p>
          <a:p>
            <a:endParaRPr lang="ru-RU" sz="2000" b="1" i="1" dirty="0" smtClean="0">
              <a:solidFill>
                <a:srgbClr val="0000CC"/>
              </a:solidFill>
            </a:endParaRPr>
          </a:p>
          <a:p>
            <a:endParaRPr lang="ru-RU" sz="2000" b="1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0032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Риски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808576"/>
              </p:ext>
            </p:extLst>
          </p:nvPr>
        </p:nvGraphicFramePr>
        <p:xfrm>
          <a:off x="320039" y="1361576"/>
          <a:ext cx="6537962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8981"/>
                <a:gridCol w="3268981"/>
              </a:tblGrid>
              <a:tr h="315908">
                <a:tc>
                  <a:txBody>
                    <a:bodyPr/>
                    <a:lstStyle/>
                    <a:p>
                      <a:r>
                        <a:rPr lang="ru-RU" dirty="0" smtClean="0"/>
                        <a:t>Риски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Пути решения проблем</a:t>
                      </a:r>
                      <a:endParaRPr lang="ru-RU" dirty="0"/>
                    </a:p>
                  </a:txBody>
                  <a:tcPr/>
                </a:tc>
              </a:tr>
              <a:tr h="3869876"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sz="2400" b="1" i="1" baseline="0" dirty="0" smtClean="0"/>
                        <a:t>Шаблонность проектов</a:t>
                      </a:r>
                    </a:p>
                    <a:p>
                      <a:pPr marL="342900" indent="-342900" algn="just">
                        <a:buNone/>
                      </a:pPr>
                      <a:endParaRPr lang="ru-RU" sz="2400" b="1" i="1" baseline="0" dirty="0" smtClean="0"/>
                    </a:p>
                    <a:p>
                      <a:pPr marL="342900" indent="-342900" algn="just">
                        <a:buNone/>
                      </a:pPr>
                      <a:r>
                        <a:rPr lang="ru-RU" sz="2400" b="1" i="1" baseline="0" dirty="0" smtClean="0"/>
                        <a:t>2.Не достаточно практических знаний.</a:t>
                      </a:r>
                    </a:p>
                    <a:p>
                      <a:pPr marL="342900" indent="-342900" algn="just">
                        <a:buNone/>
                      </a:pPr>
                      <a:r>
                        <a:rPr lang="ru-RU" sz="2400" b="1" i="1" baseline="0" dirty="0" smtClean="0"/>
                        <a:t>3.Подбор современного оборудования.</a:t>
                      </a:r>
                      <a:endParaRPr lang="ru-RU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sz="2400" b="1" i="1" dirty="0" smtClean="0"/>
                        <a:t>Реальный микрорайон в</a:t>
                      </a:r>
                      <a:r>
                        <a:rPr lang="ru-RU" sz="2400" b="1" i="1" baseline="0" dirty="0" smtClean="0"/>
                        <a:t> реальном городе.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2400" b="1" i="1" baseline="0" dirty="0" smtClean="0"/>
                        <a:t>Экскурсия на тепловой пункт и котельную.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sz="2400" b="1" i="1" baseline="0" dirty="0" smtClean="0"/>
                        <a:t>Просмотр каталогов современного оборудования на технических выставках.</a:t>
                      </a:r>
                      <a:endParaRPr lang="ru-RU" sz="2400" b="1" i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ariston_3_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7280" y="270510"/>
            <a:ext cx="4521200" cy="3432810"/>
          </a:xfrm>
          <a:prstGeom prst="rect">
            <a:avLst/>
          </a:prstGeom>
        </p:spPr>
      </p:pic>
      <p:pic>
        <p:nvPicPr>
          <p:cNvPr id="6" name="Рисунок 5" descr="teplo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160" y="3886200"/>
            <a:ext cx="3576320" cy="268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9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413</TotalTime>
  <Words>519</Words>
  <Application>Microsoft Office PowerPoint</Application>
  <PresentationFormat>Широкоэкранный</PresentationFormat>
  <Paragraphs>54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Times New Roman</vt:lpstr>
      <vt:lpstr>Trebuchet MS</vt:lpstr>
      <vt:lpstr>Wingdings 3</vt:lpstr>
      <vt:lpstr>Грань</vt:lpstr>
      <vt:lpstr>Организация курсового проектирования в процессе реализации ФГОС по специальности 140102 “Теплоснабжение и теплотехническое оборудование”</vt:lpstr>
      <vt:lpstr>Презентация PowerPoint</vt:lpstr>
      <vt:lpstr>Актуальность: ПК ФГОС</vt:lpstr>
      <vt:lpstr>Презентация PowerPoint</vt:lpstr>
      <vt:lpstr>Задачи исследования</vt:lpstr>
      <vt:lpstr>1. Организовать сбор и обмен информации о современных технологиях в системах теплоснабжения</vt:lpstr>
      <vt:lpstr>2. Запроектировать тепловую сеть на основе собранных данных. </vt:lpstr>
      <vt:lpstr>3.Управлять режимами работы теплотехнического оборудования и систем тепло- и топливоснабжения.    </vt:lpstr>
      <vt:lpstr>Риски</vt:lpstr>
      <vt:lpstr>Перспективы</vt:lpstr>
      <vt:lpstr>Выводы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DNS</cp:lastModifiedBy>
  <cp:revision>46</cp:revision>
  <dcterms:created xsi:type="dcterms:W3CDTF">2014-02-17T02:24:56Z</dcterms:created>
  <dcterms:modified xsi:type="dcterms:W3CDTF">2014-05-27T16:57:05Z</dcterms:modified>
</cp:coreProperties>
</file>