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59" r:id="rId2"/>
    <p:sldId id="287" r:id="rId3"/>
    <p:sldId id="260" r:id="rId4"/>
    <p:sldId id="261" r:id="rId5"/>
    <p:sldId id="262" r:id="rId6"/>
    <p:sldId id="263" r:id="rId7"/>
    <p:sldId id="264" r:id="rId8"/>
    <p:sldId id="256" r:id="rId9"/>
    <p:sldId id="270" r:id="rId10"/>
    <p:sldId id="292" r:id="rId11"/>
    <p:sldId id="288" r:id="rId12"/>
    <p:sldId id="289" r:id="rId13"/>
    <p:sldId id="293" r:id="rId14"/>
    <p:sldId id="291" r:id="rId15"/>
    <p:sldId id="274" r:id="rId16"/>
    <p:sldId id="294" r:id="rId17"/>
    <p:sldId id="295" r:id="rId18"/>
    <p:sldId id="278" r:id="rId19"/>
    <p:sldId id="279" r:id="rId20"/>
    <p:sldId id="298" r:id="rId21"/>
    <p:sldId id="299" r:id="rId22"/>
    <p:sldId id="272" r:id="rId23"/>
    <p:sldId id="300" r:id="rId24"/>
    <p:sldId id="285" r:id="rId25"/>
    <p:sldId id="268" r:id="rId26"/>
    <p:sldId id="269" r:id="rId27"/>
    <p:sldId id="301" r:id="rId28"/>
    <p:sldId id="273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2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6189AA-5267-495E-A12F-2BF5AE0C94F3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18D9CE7F-8E71-4083-A4EF-2EDDBAE4BFE7}">
      <dgm:prSet/>
      <dgm:spPr/>
      <dgm:t>
        <a:bodyPr/>
        <a:lstStyle/>
        <a:p>
          <a:pPr rtl="0"/>
          <a:r>
            <a:rPr lang="ru-RU" dirty="0" smtClean="0"/>
            <a:t>Практическая деятельность</a:t>
          </a:r>
          <a:endParaRPr lang="ru-RU" dirty="0"/>
        </a:p>
      </dgm:t>
    </dgm:pt>
    <dgm:pt modelId="{5A41A88F-4728-4E2C-82CF-23D647472A19}" type="parTrans" cxnId="{03092BCD-B9A2-41E1-BB67-798ECA24373C}">
      <dgm:prSet/>
      <dgm:spPr/>
      <dgm:t>
        <a:bodyPr/>
        <a:lstStyle/>
        <a:p>
          <a:endParaRPr lang="ru-RU"/>
        </a:p>
      </dgm:t>
    </dgm:pt>
    <dgm:pt modelId="{4303FCCB-26ED-4562-891E-A1139450D68E}" type="sibTrans" cxnId="{03092BCD-B9A2-41E1-BB67-798ECA24373C}">
      <dgm:prSet/>
      <dgm:spPr/>
      <dgm:t>
        <a:bodyPr/>
        <a:lstStyle/>
        <a:p>
          <a:endParaRPr lang="ru-RU"/>
        </a:p>
      </dgm:t>
    </dgm:pt>
    <dgm:pt modelId="{B9CCA36B-98A1-43DA-B9EA-BC9A0B258F90}">
      <dgm:prSet/>
      <dgm:spPr/>
      <dgm:t>
        <a:bodyPr/>
        <a:lstStyle/>
        <a:p>
          <a:pPr rtl="0"/>
          <a:r>
            <a:rPr lang="ru-RU" dirty="0" smtClean="0"/>
            <a:t>Личная заинтересованность</a:t>
          </a:r>
          <a:endParaRPr lang="ru-RU" dirty="0"/>
        </a:p>
      </dgm:t>
    </dgm:pt>
    <dgm:pt modelId="{849A2294-8EC9-4D6C-9739-193F0FC1A948}" type="parTrans" cxnId="{A0948242-BA2E-4244-9723-7E53D4A63888}">
      <dgm:prSet/>
      <dgm:spPr/>
      <dgm:t>
        <a:bodyPr/>
        <a:lstStyle/>
        <a:p>
          <a:endParaRPr lang="ru-RU"/>
        </a:p>
      </dgm:t>
    </dgm:pt>
    <dgm:pt modelId="{4298D4E5-B801-45D1-8BDC-58752D3FA197}" type="sibTrans" cxnId="{A0948242-BA2E-4244-9723-7E53D4A63888}">
      <dgm:prSet/>
      <dgm:spPr/>
      <dgm:t>
        <a:bodyPr/>
        <a:lstStyle/>
        <a:p>
          <a:endParaRPr lang="ru-RU"/>
        </a:p>
      </dgm:t>
    </dgm:pt>
    <dgm:pt modelId="{FE0CCCE9-A03E-4DF0-8F60-958EED5E3BC6}">
      <dgm:prSet/>
      <dgm:spPr/>
      <dgm:t>
        <a:bodyPr/>
        <a:lstStyle/>
        <a:p>
          <a:pPr rtl="0"/>
          <a:r>
            <a:rPr lang="ru-RU" dirty="0" smtClean="0"/>
            <a:t>Активность</a:t>
          </a:r>
          <a:endParaRPr lang="ru-RU" dirty="0"/>
        </a:p>
      </dgm:t>
    </dgm:pt>
    <dgm:pt modelId="{C6807706-F185-4586-98F9-CE37260CB4AA}" type="parTrans" cxnId="{20D9E0E6-936F-4002-BBEA-ED3559226C8D}">
      <dgm:prSet/>
      <dgm:spPr/>
      <dgm:t>
        <a:bodyPr/>
        <a:lstStyle/>
        <a:p>
          <a:endParaRPr lang="ru-RU"/>
        </a:p>
      </dgm:t>
    </dgm:pt>
    <dgm:pt modelId="{4111D7EC-89F7-432C-95E9-532424F8E485}" type="sibTrans" cxnId="{20D9E0E6-936F-4002-BBEA-ED3559226C8D}">
      <dgm:prSet/>
      <dgm:spPr/>
      <dgm:t>
        <a:bodyPr/>
        <a:lstStyle/>
        <a:p>
          <a:endParaRPr lang="ru-RU"/>
        </a:p>
      </dgm:t>
    </dgm:pt>
    <dgm:pt modelId="{2FF49208-E812-4C42-940F-88EA1C13AFB4}" type="pres">
      <dgm:prSet presAssocID="{706189AA-5267-495E-A12F-2BF5AE0C94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975C8B-D2A3-4C3B-A408-C8F89285F2EB}" type="pres">
      <dgm:prSet presAssocID="{18D9CE7F-8E71-4083-A4EF-2EDDBAE4BFE7}" presName="Name8" presStyleCnt="0"/>
      <dgm:spPr/>
    </dgm:pt>
    <dgm:pt modelId="{D5A15D64-AFF0-404A-AE23-4450813F2968}" type="pres">
      <dgm:prSet presAssocID="{18D9CE7F-8E71-4083-A4EF-2EDDBAE4BFE7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C00B1-1DD5-4071-8A75-8D9D9E206290}" type="pres">
      <dgm:prSet presAssocID="{18D9CE7F-8E71-4083-A4EF-2EDDBAE4BFE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A04A1-1712-42B6-A80A-1A259CA7AE0D}" type="pres">
      <dgm:prSet presAssocID="{B9CCA36B-98A1-43DA-B9EA-BC9A0B258F90}" presName="Name8" presStyleCnt="0"/>
      <dgm:spPr/>
    </dgm:pt>
    <dgm:pt modelId="{ED458E08-FE35-49C2-A41A-30D86F29C11C}" type="pres">
      <dgm:prSet presAssocID="{B9CCA36B-98A1-43DA-B9EA-BC9A0B258F90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A5A8A3-9A32-4061-BDA4-F909EDDFF52D}" type="pres">
      <dgm:prSet presAssocID="{B9CCA36B-98A1-43DA-B9EA-BC9A0B258F9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92716-6F56-4915-9250-3C4F7B52D6A6}" type="pres">
      <dgm:prSet presAssocID="{FE0CCCE9-A03E-4DF0-8F60-958EED5E3BC6}" presName="Name8" presStyleCnt="0"/>
      <dgm:spPr/>
    </dgm:pt>
    <dgm:pt modelId="{CEF61109-A3C3-4A39-B7D4-8F70752A6358}" type="pres">
      <dgm:prSet presAssocID="{FE0CCCE9-A03E-4DF0-8F60-958EED5E3BC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682F4-2CA3-4B03-85C4-9206E18E84A3}" type="pres">
      <dgm:prSet presAssocID="{FE0CCCE9-A03E-4DF0-8F60-958EED5E3BC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092BCD-B9A2-41E1-BB67-798ECA24373C}" srcId="{706189AA-5267-495E-A12F-2BF5AE0C94F3}" destId="{18D9CE7F-8E71-4083-A4EF-2EDDBAE4BFE7}" srcOrd="0" destOrd="0" parTransId="{5A41A88F-4728-4E2C-82CF-23D647472A19}" sibTransId="{4303FCCB-26ED-4562-891E-A1139450D68E}"/>
    <dgm:cxn modelId="{14E91ABC-AE8C-48EC-A907-0518FF3B241E}" type="presOf" srcId="{FE0CCCE9-A03E-4DF0-8F60-958EED5E3BC6}" destId="{F07682F4-2CA3-4B03-85C4-9206E18E84A3}" srcOrd="1" destOrd="0" presId="urn:microsoft.com/office/officeart/2005/8/layout/pyramid1"/>
    <dgm:cxn modelId="{58ECC926-861F-4EA2-AA8E-D815C9C9FCBA}" type="presOf" srcId="{706189AA-5267-495E-A12F-2BF5AE0C94F3}" destId="{2FF49208-E812-4C42-940F-88EA1C13AFB4}" srcOrd="0" destOrd="0" presId="urn:microsoft.com/office/officeart/2005/8/layout/pyramid1"/>
    <dgm:cxn modelId="{20D9E0E6-936F-4002-BBEA-ED3559226C8D}" srcId="{706189AA-5267-495E-A12F-2BF5AE0C94F3}" destId="{FE0CCCE9-A03E-4DF0-8F60-958EED5E3BC6}" srcOrd="2" destOrd="0" parTransId="{C6807706-F185-4586-98F9-CE37260CB4AA}" sibTransId="{4111D7EC-89F7-432C-95E9-532424F8E485}"/>
    <dgm:cxn modelId="{45716AE9-B583-4CA6-A461-4B988C379177}" type="presOf" srcId="{18D9CE7F-8E71-4083-A4EF-2EDDBAE4BFE7}" destId="{D5A15D64-AFF0-404A-AE23-4450813F2968}" srcOrd="0" destOrd="0" presId="urn:microsoft.com/office/officeart/2005/8/layout/pyramid1"/>
    <dgm:cxn modelId="{BD6173A4-E2EB-48B9-BF71-8FF5B56885A5}" type="presOf" srcId="{B9CCA36B-98A1-43DA-B9EA-BC9A0B258F90}" destId="{ED458E08-FE35-49C2-A41A-30D86F29C11C}" srcOrd="0" destOrd="0" presId="urn:microsoft.com/office/officeart/2005/8/layout/pyramid1"/>
    <dgm:cxn modelId="{011DC026-6A3D-4028-ADCB-C39C04A7C0FF}" type="presOf" srcId="{B9CCA36B-98A1-43DA-B9EA-BC9A0B258F90}" destId="{A6A5A8A3-9A32-4061-BDA4-F909EDDFF52D}" srcOrd="1" destOrd="0" presId="urn:microsoft.com/office/officeart/2005/8/layout/pyramid1"/>
    <dgm:cxn modelId="{A0948242-BA2E-4244-9723-7E53D4A63888}" srcId="{706189AA-5267-495E-A12F-2BF5AE0C94F3}" destId="{B9CCA36B-98A1-43DA-B9EA-BC9A0B258F90}" srcOrd="1" destOrd="0" parTransId="{849A2294-8EC9-4D6C-9739-193F0FC1A948}" sibTransId="{4298D4E5-B801-45D1-8BDC-58752D3FA197}"/>
    <dgm:cxn modelId="{AEBFCEAD-6A0C-47B2-A3CD-934232D742C6}" type="presOf" srcId="{18D9CE7F-8E71-4083-A4EF-2EDDBAE4BFE7}" destId="{C9FC00B1-1DD5-4071-8A75-8D9D9E206290}" srcOrd="1" destOrd="0" presId="urn:microsoft.com/office/officeart/2005/8/layout/pyramid1"/>
    <dgm:cxn modelId="{DE1ACB89-FE50-4A60-A4A0-C4172F74F1F5}" type="presOf" srcId="{FE0CCCE9-A03E-4DF0-8F60-958EED5E3BC6}" destId="{CEF61109-A3C3-4A39-B7D4-8F70752A6358}" srcOrd="0" destOrd="0" presId="urn:microsoft.com/office/officeart/2005/8/layout/pyramid1"/>
    <dgm:cxn modelId="{13D79DE3-0CFD-42E9-AA8D-96C7F0864AAF}" type="presParOf" srcId="{2FF49208-E812-4C42-940F-88EA1C13AFB4}" destId="{76975C8B-D2A3-4C3B-A408-C8F89285F2EB}" srcOrd="0" destOrd="0" presId="urn:microsoft.com/office/officeart/2005/8/layout/pyramid1"/>
    <dgm:cxn modelId="{03739A2F-C913-40F7-8CC0-2981286F32D0}" type="presParOf" srcId="{76975C8B-D2A3-4C3B-A408-C8F89285F2EB}" destId="{D5A15D64-AFF0-404A-AE23-4450813F2968}" srcOrd="0" destOrd="0" presId="urn:microsoft.com/office/officeart/2005/8/layout/pyramid1"/>
    <dgm:cxn modelId="{F8340BC5-3F9D-4E9F-B7A1-9BA629A4C17F}" type="presParOf" srcId="{76975C8B-D2A3-4C3B-A408-C8F89285F2EB}" destId="{C9FC00B1-1DD5-4071-8A75-8D9D9E206290}" srcOrd="1" destOrd="0" presId="urn:microsoft.com/office/officeart/2005/8/layout/pyramid1"/>
    <dgm:cxn modelId="{77F1EE2B-D9D0-46A7-A2D5-659A3C0F89EA}" type="presParOf" srcId="{2FF49208-E812-4C42-940F-88EA1C13AFB4}" destId="{F67A04A1-1712-42B6-A80A-1A259CA7AE0D}" srcOrd="1" destOrd="0" presId="urn:microsoft.com/office/officeart/2005/8/layout/pyramid1"/>
    <dgm:cxn modelId="{E080F1D4-37B7-4132-8887-8F326D6F875F}" type="presParOf" srcId="{F67A04A1-1712-42B6-A80A-1A259CA7AE0D}" destId="{ED458E08-FE35-49C2-A41A-30D86F29C11C}" srcOrd="0" destOrd="0" presId="urn:microsoft.com/office/officeart/2005/8/layout/pyramid1"/>
    <dgm:cxn modelId="{8789BA2A-9F45-4F57-A584-5CB6FAC44593}" type="presParOf" srcId="{F67A04A1-1712-42B6-A80A-1A259CA7AE0D}" destId="{A6A5A8A3-9A32-4061-BDA4-F909EDDFF52D}" srcOrd="1" destOrd="0" presId="urn:microsoft.com/office/officeart/2005/8/layout/pyramid1"/>
    <dgm:cxn modelId="{E601941E-6418-45A2-BC97-949F3F634791}" type="presParOf" srcId="{2FF49208-E812-4C42-940F-88EA1C13AFB4}" destId="{CC292716-6F56-4915-9250-3C4F7B52D6A6}" srcOrd="2" destOrd="0" presId="urn:microsoft.com/office/officeart/2005/8/layout/pyramid1"/>
    <dgm:cxn modelId="{E75FFC84-D067-48D7-BA98-DBA5336D2BF0}" type="presParOf" srcId="{CC292716-6F56-4915-9250-3C4F7B52D6A6}" destId="{CEF61109-A3C3-4A39-B7D4-8F70752A6358}" srcOrd="0" destOrd="0" presId="urn:microsoft.com/office/officeart/2005/8/layout/pyramid1"/>
    <dgm:cxn modelId="{A2036ECF-CDDD-4105-BF62-BC44E6813B4B}" type="presParOf" srcId="{CC292716-6F56-4915-9250-3C4F7B52D6A6}" destId="{F07682F4-2CA3-4B03-85C4-9206E18E84A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15D64-AFF0-404A-AE23-4450813F2968}">
      <dsp:nvSpPr>
        <dsp:cNvPr id="0" name=""/>
        <dsp:cNvSpPr/>
      </dsp:nvSpPr>
      <dsp:spPr>
        <a:xfrm>
          <a:off x="2544282" y="0"/>
          <a:ext cx="2544282" cy="1811998"/>
        </a:xfrm>
        <a:prstGeom prst="trapezoid">
          <a:avLst>
            <a:gd name="adj" fmla="val 7020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Практическая деятельность</a:t>
          </a:r>
          <a:endParaRPr lang="ru-RU" sz="2700" kern="1200" dirty="0"/>
        </a:p>
      </dsp:txBody>
      <dsp:txXfrm>
        <a:off x="2544282" y="0"/>
        <a:ext cx="2544282" cy="1811998"/>
      </dsp:txXfrm>
    </dsp:sp>
    <dsp:sp modelId="{ED458E08-FE35-49C2-A41A-30D86F29C11C}">
      <dsp:nvSpPr>
        <dsp:cNvPr id="0" name=""/>
        <dsp:cNvSpPr/>
      </dsp:nvSpPr>
      <dsp:spPr>
        <a:xfrm>
          <a:off x="1272141" y="1811998"/>
          <a:ext cx="5088565" cy="1811998"/>
        </a:xfrm>
        <a:prstGeom prst="trapezoid">
          <a:avLst>
            <a:gd name="adj" fmla="val 70207"/>
          </a:avLst>
        </a:prstGeom>
        <a:solidFill>
          <a:schemeClr val="accent5">
            <a:hueOff val="-10661562"/>
            <a:satOff val="6060"/>
            <a:lumOff val="-50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Личная заинтересованность</a:t>
          </a:r>
          <a:endParaRPr lang="ru-RU" sz="2700" kern="1200" dirty="0"/>
        </a:p>
      </dsp:txBody>
      <dsp:txXfrm>
        <a:off x="2162640" y="1811998"/>
        <a:ext cx="3307567" cy="1811998"/>
      </dsp:txXfrm>
    </dsp:sp>
    <dsp:sp modelId="{CEF61109-A3C3-4A39-B7D4-8F70752A6358}">
      <dsp:nvSpPr>
        <dsp:cNvPr id="0" name=""/>
        <dsp:cNvSpPr/>
      </dsp:nvSpPr>
      <dsp:spPr>
        <a:xfrm>
          <a:off x="0" y="3623997"/>
          <a:ext cx="7632848" cy="1811998"/>
        </a:xfrm>
        <a:prstGeom prst="trapezoid">
          <a:avLst>
            <a:gd name="adj" fmla="val 70207"/>
          </a:avLst>
        </a:prstGeom>
        <a:solidFill>
          <a:schemeClr val="accent5">
            <a:hueOff val="-21323124"/>
            <a:satOff val="12119"/>
            <a:lumOff val="-100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Активность</a:t>
          </a:r>
          <a:endParaRPr lang="ru-RU" sz="2700" kern="1200" dirty="0"/>
        </a:p>
      </dsp:txBody>
      <dsp:txXfrm>
        <a:off x="1335748" y="3623997"/>
        <a:ext cx="4961351" cy="18119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BE966B-915E-4B62-B0CD-D749FCFDF760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5F3429-ED87-4AAB-A7A3-2F2DD045F144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4B50E8-EDA5-460B-885F-948F2C83EF96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24C7C6-A550-4F68-9E58-E5E6FA7A551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7AECFC-6CA0-4B23-8B99-C03112674D56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3A385B-5525-4755-98A4-AC06547E0DB3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0AABC2-0C5B-40FD-A9D2-4E511DD6F7B3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25028-735E-468B-9DD2-BFB829DCD7BD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F35868-F659-4BF3-819E-116F06A9B691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07F0441D-E67F-4CC0-8622-2203C9BEC29C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9372B5-0036-4E54-9880-54AFEB0A9438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5F7AD4-36D9-402F-A8EA-BC34B679081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B81842-55CA-48CC-BB32-C783DEBD3D2B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E6CEF-A027-4796-BE7C-140201C83551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34A788-8F5B-42BF-B3C9-C5913BE40690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03EB8-C88F-4B59-95C1-E103DD3B746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F1D1F6-8DC2-4695-83F1-46F9DF734693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E3D33F-A889-4750-9978-569E32A518F4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921BCC-0563-40CC-9117-BE8D20B2861E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E83DD-3185-43D6-B416-C7B34D27D533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2806E6-E241-4F53-826F-85BEB2A480FC}" type="datetimeFigureOut">
              <a:rPr lang="ru-RU" smtClean="0">
                <a:solidFill>
                  <a:srgbClr val="FFFFFF"/>
                </a:solidFill>
              </a:rPr>
              <a:pPr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90DC6A75-1AF7-45E5-A216-E1AC4073828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5AE27D-961A-4CBB-B7AA-F125CC9AF812}" type="datetimeFigureOut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28.05.2014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B6553A-5F9D-47A7-9AF6-D2035099DCB1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696744" cy="4234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ПРОЕКТНО-ИССЛЕДОВАТЕЛЬСКАЯ  ДЕЯТЕЛЬНОСТЬ КАК ОДНО ИЗ НЕПРЕМЕННЫХ УСЛОВИЙ УСПЕШНОЙ ПРОФЕССИОНАЛЬНОЙ АДАПТАЦИИ </a:t>
            </a:r>
            <a:r>
              <a:rPr lang="ru-RU" sz="3600" dirty="0" smtClean="0"/>
              <a:t>СТУДЕНТОВ ШВЕЙНОГО ПРОФИЛЯ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771800" y="5157192"/>
            <a:ext cx="5915000" cy="1440160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90000"/>
              </a:lnSpc>
              <a:buNone/>
              <a:defRPr/>
            </a:pPr>
            <a:r>
              <a:rPr lang="ru-RU" sz="2400" dirty="0">
                <a:solidFill>
                  <a:srgbClr val="3333FF"/>
                </a:solidFill>
              </a:rPr>
              <a:t>Обобщение   педагогического опыта</a:t>
            </a:r>
            <a:r>
              <a:rPr lang="en-US" sz="2400" dirty="0">
                <a:solidFill>
                  <a:srgbClr val="3333FF"/>
                </a:solidFill>
              </a:rPr>
              <a:t> </a:t>
            </a:r>
            <a:r>
              <a:rPr lang="ru-RU" sz="2400" dirty="0" err="1">
                <a:solidFill>
                  <a:srgbClr val="3333FF"/>
                </a:solidFill>
              </a:rPr>
              <a:t>Волынцевой</a:t>
            </a:r>
            <a:r>
              <a:rPr lang="ru-RU" sz="2400" dirty="0">
                <a:solidFill>
                  <a:srgbClr val="3333FF"/>
                </a:solidFill>
              </a:rPr>
              <a:t> О.В. - преподавателя </a:t>
            </a:r>
            <a:r>
              <a:rPr lang="ru-RU" sz="2400" dirty="0" smtClean="0">
                <a:solidFill>
                  <a:srgbClr val="3333FF"/>
                </a:solidFill>
              </a:rPr>
              <a:t>специальных дисциплин</a:t>
            </a:r>
            <a:r>
              <a:rPr lang="ru-RU" sz="3600" dirty="0" smtClean="0">
                <a:solidFill>
                  <a:srgbClr val="3333FF"/>
                </a:solidFill>
              </a:rPr>
              <a:t>    </a:t>
            </a:r>
            <a:endParaRPr lang="ru-RU" sz="3600" dirty="0">
              <a:solidFill>
                <a:srgbClr val="3333FF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60" y="1556792"/>
            <a:ext cx="1574924" cy="2305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88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Основные мотивации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3888432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Высокая значимость и уровень презентации (защиты) 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556792"/>
            <a:ext cx="3744416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Интересной является сама деятельность и активность студентов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4005064"/>
            <a:ext cx="4144044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Личная заинтересованность и ответственность в повышении своего профессионального роста</a:t>
            </a:r>
          </a:p>
        </p:txBody>
      </p:sp>
    </p:spTree>
    <p:extLst>
      <p:ext uri="{BB962C8B-B14F-4D97-AF65-F5344CB8AC3E}">
        <p14:creationId xmlns:p14="http://schemas.microsoft.com/office/powerpoint/2010/main" val="34153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5266928" cy="1584176"/>
          </a:xfrm>
        </p:spPr>
        <p:txBody>
          <a:bodyPr/>
          <a:lstStyle/>
          <a:p>
            <a:r>
              <a:rPr lang="ru-RU" b="1" dirty="0" smtClean="0">
                <a:solidFill>
                  <a:prstClr val="black"/>
                </a:solidFill>
              </a:rPr>
              <a:t>    Задача </a:t>
            </a:r>
            <a:r>
              <a:rPr lang="ru-RU" b="1" dirty="0">
                <a:solidFill>
                  <a:prstClr val="black"/>
                </a:solidFill>
              </a:rPr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3573016"/>
            <a:ext cx="6624737" cy="305720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Обобщить значимость и взаимосвязь специальных дисциплин при работе над созданием моделей </a:t>
            </a:r>
            <a:r>
              <a:rPr lang="ru-RU" sz="2800" dirty="0" smtClean="0"/>
              <a:t>одежды</a:t>
            </a:r>
            <a:endParaRPr lang="ru-RU" sz="2800" dirty="0"/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0648"/>
            <a:ext cx="2225675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59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Студенты должны </a:t>
            </a:r>
            <a:r>
              <a:rPr lang="ru-RU" sz="3600" dirty="0"/>
              <a:t>решать следующие задачи:</a:t>
            </a:r>
          </a:p>
          <a:p>
            <a:pPr lvl="0"/>
            <a:r>
              <a:rPr lang="ru-RU" sz="3200" dirty="0"/>
              <a:t>уметь </a:t>
            </a:r>
            <a:r>
              <a:rPr lang="ru-RU" sz="3200" dirty="0" smtClean="0"/>
              <a:t>прорисовывать </a:t>
            </a:r>
            <a:r>
              <a:rPr lang="ru-RU" sz="3200" dirty="0"/>
              <a:t>технический эскиз разрабатываемой модели, </a:t>
            </a:r>
          </a:p>
          <a:p>
            <a:pPr lvl="0"/>
            <a:r>
              <a:rPr lang="ru-RU" sz="3200" dirty="0"/>
              <a:t>грамотно разработать конструкцию изделия,</a:t>
            </a:r>
          </a:p>
          <a:p>
            <a:pPr lvl="0"/>
            <a:r>
              <a:rPr lang="ru-RU" sz="3200" dirty="0"/>
              <a:t>и увязать эту конструкцию с технологической обработкой, пластичностью и фактурой материала для обеспечения качества изделий.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6153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5266928" cy="1584176"/>
          </a:xfrm>
        </p:spPr>
        <p:txBody>
          <a:bodyPr/>
          <a:lstStyle/>
          <a:p>
            <a:r>
              <a:rPr lang="ru-RU" b="1" dirty="0" smtClean="0">
                <a:solidFill>
                  <a:prstClr val="black"/>
                </a:solidFill>
              </a:rPr>
              <a:t>   Задача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7" y="3573016"/>
            <a:ext cx="6120680" cy="255314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Создать условия для </a:t>
            </a:r>
            <a:r>
              <a:rPr lang="ru-RU" sz="2800" dirty="0">
                <a:solidFill>
                  <a:prstClr val="black"/>
                </a:solidFill>
              </a:rPr>
              <a:t>осмысленного восприятия всего процесса проектирования одежды на </a:t>
            </a:r>
            <a:r>
              <a:rPr lang="ru-RU" sz="2800" dirty="0" smtClean="0">
                <a:solidFill>
                  <a:prstClr val="black"/>
                </a:solidFill>
              </a:rPr>
              <a:t>предприятии</a:t>
            </a:r>
            <a:endParaRPr lang="ru-RU" sz="2800" dirty="0"/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0648"/>
            <a:ext cx="2225675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0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4038600" cy="557748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300" b="1" dirty="0" smtClean="0">
                <a:latin typeface="Times New Roman"/>
                <a:ea typeface="Times New Roman"/>
              </a:rPr>
              <a:t>Процесс </a:t>
            </a:r>
            <a:r>
              <a:rPr lang="ru-RU" sz="3300" b="1" dirty="0">
                <a:latin typeface="Times New Roman"/>
                <a:ea typeface="Times New Roman"/>
              </a:rPr>
              <a:t>проектирования одежды на </a:t>
            </a:r>
            <a:r>
              <a:rPr lang="ru-RU" sz="3300" b="1" dirty="0" smtClean="0">
                <a:latin typeface="Times New Roman"/>
                <a:ea typeface="Times New Roman"/>
              </a:rPr>
              <a:t>предприятии проходит </a:t>
            </a:r>
            <a:r>
              <a:rPr lang="ru-RU" sz="3300" b="1" dirty="0">
                <a:latin typeface="Times New Roman"/>
                <a:ea typeface="Times New Roman"/>
              </a:rPr>
              <a:t>в трех разных </a:t>
            </a:r>
            <a:r>
              <a:rPr lang="ru-RU" sz="3300" b="1" dirty="0" smtClean="0">
                <a:latin typeface="Times New Roman"/>
                <a:ea typeface="Times New Roman"/>
              </a:rPr>
              <a:t>подразделениях: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300" b="1" dirty="0" smtClean="0">
                <a:latin typeface="Times New Roman"/>
                <a:ea typeface="Times New Roman"/>
              </a:rPr>
              <a:t> дизайн-бюро,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300" b="1" dirty="0" smtClean="0">
                <a:latin typeface="Times New Roman"/>
                <a:ea typeface="Times New Roman"/>
              </a:rPr>
              <a:t>конструкторско-технологического бюро,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300" b="1" dirty="0" smtClean="0">
                <a:latin typeface="Times New Roman"/>
                <a:ea typeface="Times New Roman"/>
              </a:rPr>
              <a:t>художественного </a:t>
            </a:r>
            <a:r>
              <a:rPr lang="ru-RU" sz="3300" b="1" dirty="0">
                <a:latin typeface="Times New Roman"/>
                <a:ea typeface="Times New Roman"/>
              </a:rPr>
              <a:t>совета предприятия</a:t>
            </a:r>
            <a:r>
              <a:rPr lang="ru-RU" b="1" dirty="0" smtClean="0">
                <a:latin typeface="Times New Roman"/>
                <a:ea typeface="Times New Roman"/>
              </a:rPr>
              <a:t>.</a:t>
            </a:r>
          </a:p>
          <a:p>
            <a:endParaRPr lang="ru-RU" b="1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5724128" y="1600201"/>
            <a:ext cx="3096344" cy="283691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Отработка полного цикла </a:t>
            </a:r>
            <a:r>
              <a:rPr lang="ru-RU" b="1" dirty="0"/>
              <a:t>алгоритма производственной деятельности по проектированию одежды от эскизов до готового </a:t>
            </a:r>
            <a:r>
              <a:rPr lang="ru-RU" b="1" dirty="0" smtClean="0"/>
              <a:t>изделия (коллекции)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4932040" y="3284984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0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429000"/>
            <a:ext cx="6552728" cy="2209800"/>
          </a:xfrm>
        </p:spPr>
        <p:txBody>
          <a:bodyPr>
            <a:normAutofit/>
          </a:bodyPr>
          <a:lstStyle/>
          <a:p>
            <a:pPr lvl="0" algn="l"/>
            <a:r>
              <a:rPr lang="ru-RU" sz="2800" dirty="0">
                <a:solidFill>
                  <a:prstClr val="black"/>
                </a:solidFill>
              </a:rPr>
              <a:t>Разработать этапы подготовки и проведения проектно-исследовательской </a:t>
            </a:r>
            <a:r>
              <a:rPr lang="ru-RU" sz="2800" dirty="0" smtClean="0">
                <a:solidFill>
                  <a:prstClr val="black"/>
                </a:solidFill>
              </a:rPr>
              <a:t>деятельности  </a:t>
            </a:r>
            <a:endParaRPr lang="ru-RU" sz="2800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5398368" cy="1800199"/>
          </a:xfrm>
        </p:spPr>
        <p:txBody>
          <a:bodyPr>
            <a:normAutofit/>
          </a:bodyPr>
          <a:lstStyle/>
          <a:p>
            <a:pPr marL="514350" lvl="0" indent="-514350" algn="l">
              <a:spcBef>
                <a:spcPct val="20000"/>
              </a:spcBef>
            </a:pPr>
            <a:r>
              <a:rPr lang="ru-RU" sz="2700" dirty="0">
                <a:solidFill>
                  <a:prstClr val="black"/>
                </a:solidFill>
              </a:rPr>
              <a:t/>
            </a:r>
            <a:br>
              <a:rPr lang="ru-RU" sz="2700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Задача </a:t>
            </a:r>
            <a:r>
              <a:rPr lang="ru-RU" b="1" dirty="0">
                <a:solidFill>
                  <a:prstClr val="black"/>
                </a:solidFill>
              </a:rPr>
              <a:t>4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0648"/>
            <a:ext cx="222009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2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Этапы проектной </a:t>
            </a:r>
            <a:r>
              <a:rPr lang="ru-RU" b="1" dirty="0"/>
              <a:t>деятельности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500" b="1" dirty="0" smtClean="0"/>
              <a:t>Подготовительный этап</a:t>
            </a:r>
          </a:p>
          <a:p>
            <a:pPr marL="0" indent="0">
              <a:buNone/>
            </a:pPr>
            <a:endParaRPr lang="ru-RU" sz="35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3000" dirty="0"/>
              <a:t>В</a:t>
            </a:r>
            <a:r>
              <a:rPr lang="ru-RU" sz="3000" dirty="0" smtClean="0"/>
              <a:t>ыбор </a:t>
            </a:r>
            <a:r>
              <a:rPr lang="ru-RU" sz="3000" dirty="0"/>
              <a:t>темы проекта, его типа, количества </a:t>
            </a:r>
            <a:r>
              <a:rPr lang="ru-RU" sz="3000" dirty="0" smtClean="0"/>
              <a:t>участников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000" dirty="0" smtClean="0"/>
              <a:t>Продумывание возможных вариантов проблем – </a:t>
            </a:r>
            <a:r>
              <a:rPr lang="ru-RU" sz="3000" dirty="0"/>
              <a:t>выбор ассортимента разрабатываемых изделий, сезонности, назначения и т.п. </a:t>
            </a:r>
            <a:endParaRPr lang="ru-RU" sz="3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000" dirty="0"/>
              <a:t>Р</a:t>
            </a:r>
            <a:r>
              <a:rPr lang="ru-RU" sz="3000" dirty="0" smtClean="0"/>
              <a:t>аспределение </a:t>
            </a:r>
            <a:r>
              <a:rPr lang="ru-RU" sz="3000" dirty="0"/>
              <a:t>задач по группам или отдельным участникам, обсуждение возможных методов </a:t>
            </a:r>
            <a:r>
              <a:rPr lang="ru-RU" sz="3000" dirty="0" smtClean="0"/>
              <a:t>исследования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000" dirty="0"/>
              <a:t>У</a:t>
            </a:r>
            <a:r>
              <a:rPr lang="ru-RU" sz="3000" dirty="0" smtClean="0"/>
              <a:t>становление временных рамок </a:t>
            </a:r>
            <a:r>
              <a:rPr lang="ru-RU" sz="3000" dirty="0"/>
              <a:t>работы над проектом в целом и над каждым его этапом в отдельности.</a:t>
            </a:r>
            <a:endParaRPr lang="ru-RU" sz="3000" dirty="0" smtClean="0"/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79514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Этапы проектной деятельности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1052736"/>
            <a:ext cx="4865992" cy="1629420"/>
          </a:xfrm>
        </p:spPr>
        <p:txBody>
          <a:bodyPr>
            <a:normAutofit/>
          </a:bodyPr>
          <a:lstStyle/>
          <a:p>
            <a:r>
              <a:rPr lang="ru-RU" sz="3000" dirty="0" smtClean="0"/>
              <a:t>2. </a:t>
            </a:r>
            <a:r>
              <a:rPr lang="ru-RU" sz="3000" dirty="0"/>
              <a:t>С</a:t>
            </a:r>
            <a:r>
              <a:rPr lang="ru-RU" sz="3000" dirty="0" smtClean="0"/>
              <a:t>амостоятельная </a:t>
            </a:r>
            <a:r>
              <a:rPr lang="ru-RU" sz="3000" dirty="0"/>
              <a:t>работа участников проекта 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5536" y="3284984"/>
            <a:ext cx="4040188" cy="33123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1930774"/>
            <a:ext cx="3733800" cy="2801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651" y="2996952"/>
            <a:ext cx="982467" cy="297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60" y="2708918"/>
            <a:ext cx="1233286" cy="302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1158311" cy="302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3331529"/>
            <a:ext cx="957347" cy="295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16" y="2492896"/>
            <a:ext cx="1024044" cy="295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73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FCCFF"/>
              </a:gs>
              <a:gs pos="100000">
                <a:srgbClr val="CCFFCC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dirty="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6388" name="Picture 10" descr="DSCN36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18258"/>
            <a:ext cx="44196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 descr="C:\Documents and Settings\User3\Мои документы\Базовые сетки чер\Настя\Иследовательская работа\Фото ппп\DSCN36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r="4990" b="2222"/>
          <a:stretch>
            <a:fillRect/>
          </a:stretch>
        </p:blipFill>
        <p:spPr bwMode="auto">
          <a:xfrm>
            <a:off x="4727128" y="3505448"/>
            <a:ext cx="4191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25525"/>
            <a:ext cx="4565650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I:\МАКЕТ.Исследовательская работа\DSCN36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644" y="182635"/>
            <a:ext cx="4256088" cy="319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77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FCCFF"/>
              </a:gs>
              <a:gs pos="100000">
                <a:srgbClr val="CCFFCC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dirty="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7412" name="Picture 6" descr="DSCN36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14737" r="4546" b="6560"/>
          <a:stretch>
            <a:fillRect/>
          </a:stretch>
        </p:blipFill>
        <p:spPr bwMode="auto">
          <a:xfrm>
            <a:off x="5494133" y="3119016"/>
            <a:ext cx="321915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7" descr="C:\Documents and Settings\User3\Мои документы\Базовые сетки чер\Настя\Иследовательская работа\Фото ппп\DSCN36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608" y="128712"/>
            <a:ext cx="3935973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96" y="3872136"/>
            <a:ext cx="3982374" cy="298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23" y="0"/>
            <a:ext cx="2880320" cy="384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5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28600" indent="0" algn="r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4000" b="1" dirty="0" smtClean="0">
                <a:latin typeface="Times New Roman"/>
                <a:ea typeface="Times New Roman"/>
              </a:rPr>
              <a:t>Единственный </a:t>
            </a:r>
            <a:r>
              <a:rPr lang="ru-RU" sz="4000" b="1" dirty="0">
                <a:latin typeface="Times New Roman"/>
                <a:ea typeface="Times New Roman"/>
              </a:rPr>
              <a:t>путь, ведущий к знаниям - это деятельность...</a:t>
            </a:r>
          </a:p>
          <a:p>
            <a:pPr marL="228600" indent="0" algn="r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</a:rPr>
              <a:t>Бернард Шоу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56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43408"/>
            <a:ext cx="7772400" cy="129614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Этапы проектной деятельности 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268760"/>
            <a:ext cx="4173860" cy="1008112"/>
          </a:xfrm>
        </p:spPr>
        <p:txBody>
          <a:bodyPr>
            <a:normAutofit fontScale="85000" lnSpcReduction="10000"/>
          </a:bodyPr>
          <a:lstStyle/>
          <a:p>
            <a:r>
              <a:rPr lang="ru-RU" sz="3300" dirty="0" smtClean="0"/>
              <a:t>3. Презентация </a:t>
            </a:r>
            <a:r>
              <a:rPr lang="ru-RU" sz="3300" dirty="0"/>
              <a:t>полученных результатов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2174874"/>
            <a:ext cx="3600400" cy="4659213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Семинар «Тенденции моды на 2012 год»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4" descr="DSCN38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2515996"/>
            <a:ext cx="3839987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887" y="3537275"/>
            <a:ext cx="1885729" cy="317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917" y="1196752"/>
            <a:ext cx="3419872" cy="5518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3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48" y="80019"/>
            <a:ext cx="4725046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9237"/>
            <a:ext cx="4032448" cy="561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2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11" y="116632"/>
            <a:ext cx="9248411" cy="693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98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50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3724" y="-213320"/>
            <a:ext cx="5707368" cy="3798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D:\ВИДиМО\видимо2014 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548" y="3276336"/>
            <a:ext cx="5364088" cy="356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ВИДиМО\видимо2014 14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772" y="3584797"/>
            <a:ext cx="4896647" cy="325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ВИДиМО\видимо2014 14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801427" cy="327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73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5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31" y="0"/>
            <a:ext cx="4785775" cy="318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D:\ВИДиМО\видимо2014 5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40968"/>
            <a:ext cx="5570552" cy="370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ВИДиМО\видимо2014 5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400" y="-171400"/>
            <a:ext cx="5566172" cy="370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607" y="3311999"/>
            <a:ext cx="5296917" cy="3523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593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Риски и трудности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2492897"/>
            <a:ext cx="3178696" cy="3168352"/>
          </a:xfrm>
          <a:ln>
            <a:solidFill>
              <a:srgbClr val="FF0000"/>
            </a:solidFill>
          </a:ln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1. Сложность </a:t>
            </a:r>
            <a:r>
              <a:rPr lang="ru-RU" dirty="0">
                <a:solidFill>
                  <a:prstClr val="black"/>
                </a:solidFill>
              </a:rPr>
              <a:t>организации учебного процесса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316288" cy="5141168"/>
          </a:xfrm>
          <a:ln>
            <a:solidFill>
              <a:schemeClr val="tx2"/>
            </a:solidFill>
          </a:ln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sz="3000" dirty="0">
                <a:solidFill>
                  <a:srgbClr val="FF0000"/>
                </a:solidFill>
              </a:rPr>
              <a:t>Выход:</a:t>
            </a:r>
          </a:p>
          <a:p>
            <a:pPr lvl="0"/>
            <a:r>
              <a:rPr lang="ru-RU" sz="1900" dirty="0">
                <a:solidFill>
                  <a:prstClr val="black"/>
                </a:solidFill>
              </a:rPr>
              <a:t>Проговорить сроки, </a:t>
            </a:r>
            <a:r>
              <a:rPr lang="ru-RU" sz="1900" dirty="0" smtClean="0">
                <a:solidFill>
                  <a:prstClr val="black"/>
                </a:solidFill>
              </a:rPr>
              <a:t>количество </a:t>
            </a:r>
            <a:r>
              <a:rPr lang="ru-RU" sz="1900" dirty="0">
                <a:solidFill>
                  <a:prstClr val="black"/>
                </a:solidFill>
              </a:rPr>
              <a:t>часов проекта и составление расписания с </a:t>
            </a:r>
            <a:r>
              <a:rPr lang="ru-RU" sz="1900" dirty="0" smtClean="0">
                <a:solidFill>
                  <a:prstClr val="black"/>
                </a:solidFill>
              </a:rPr>
              <a:t>администратором;</a:t>
            </a:r>
            <a:endParaRPr lang="ru-RU" sz="1900" dirty="0">
              <a:solidFill>
                <a:prstClr val="black"/>
              </a:solidFill>
            </a:endParaRPr>
          </a:p>
          <a:p>
            <a:pPr lvl="0"/>
            <a:r>
              <a:rPr lang="ru-RU" sz="1900" dirty="0">
                <a:solidFill>
                  <a:prstClr val="black"/>
                </a:solidFill>
              </a:rPr>
              <a:t>Уроки лучше проводить крупными блоками;</a:t>
            </a:r>
          </a:p>
          <a:p>
            <a:pPr lvl="0"/>
            <a:r>
              <a:rPr lang="ru-RU" sz="1900" dirty="0">
                <a:solidFill>
                  <a:prstClr val="black"/>
                </a:solidFill>
              </a:rPr>
              <a:t>По необходимости, в соответствии с видами деятельности, проводить занятия в учебных </a:t>
            </a:r>
            <a:r>
              <a:rPr lang="ru-RU" sz="1900" dirty="0" smtClean="0">
                <a:solidFill>
                  <a:prstClr val="black"/>
                </a:solidFill>
              </a:rPr>
              <a:t>кабинетах и мастерских;</a:t>
            </a:r>
            <a:endParaRPr lang="ru-RU" sz="1900" dirty="0">
              <a:solidFill>
                <a:prstClr val="black"/>
              </a:solidFill>
            </a:endParaRPr>
          </a:p>
          <a:p>
            <a:pPr lvl="0"/>
            <a:r>
              <a:rPr lang="ru-RU" sz="1900" dirty="0">
                <a:solidFill>
                  <a:prstClr val="black"/>
                </a:solidFill>
              </a:rPr>
              <a:t>Каждый из </a:t>
            </a:r>
            <a:r>
              <a:rPr lang="ru-RU" sz="1900" dirty="0" err="1" smtClean="0">
                <a:solidFill>
                  <a:prstClr val="black"/>
                </a:solidFill>
              </a:rPr>
              <a:t>соведущих</a:t>
            </a:r>
            <a:r>
              <a:rPr lang="ru-RU" sz="1900" dirty="0" smtClean="0">
                <a:solidFill>
                  <a:prstClr val="black"/>
                </a:solidFill>
              </a:rPr>
              <a:t> </a:t>
            </a:r>
            <a:r>
              <a:rPr lang="ru-RU" sz="1900" dirty="0">
                <a:solidFill>
                  <a:prstClr val="black"/>
                </a:solidFill>
              </a:rPr>
              <a:t>преподавателей должен иметь четкое представление о процессах проектирования одежды на предприятии для предоставления необходимой помощи студентам в ходе работы.</a:t>
            </a:r>
          </a:p>
          <a:p>
            <a:endParaRPr lang="ru-RU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3923928" y="4005064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4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Риски и трудности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457200" y="2204865"/>
            <a:ext cx="3034680" cy="324036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3200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ru-RU" dirty="0"/>
              <a:t>2. Неумение студентов работать самостоятельно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4355976" y="1600200"/>
            <a:ext cx="4608512" cy="4525963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3000" dirty="0">
                <a:solidFill>
                  <a:srgbClr val="FF0000"/>
                </a:solidFill>
              </a:rPr>
              <a:t>Выход: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Возможность использования любого источника информации;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Коллективное обсуждение и </a:t>
            </a:r>
            <a:r>
              <a:rPr lang="ru-RU" sz="2400" dirty="0" smtClean="0">
                <a:solidFill>
                  <a:prstClr val="black"/>
                </a:solidFill>
              </a:rPr>
              <a:t>помощь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коллег</a:t>
            </a:r>
            <a:r>
              <a:rPr lang="en-US" sz="2400" dirty="0" smtClean="0">
                <a:solidFill>
                  <a:prstClr val="black"/>
                </a:solidFill>
              </a:rPr>
              <a:t> - </a:t>
            </a:r>
            <a:r>
              <a:rPr lang="ru-RU" sz="2400" dirty="0">
                <a:solidFill>
                  <a:prstClr val="black"/>
                </a:solidFill>
              </a:rPr>
              <a:t>с</a:t>
            </a:r>
            <a:r>
              <a:rPr lang="ru-RU" sz="2400" dirty="0" smtClean="0">
                <a:solidFill>
                  <a:prstClr val="black"/>
                </a:solidFill>
              </a:rPr>
              <a:t>тудентов;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Консультация педагога – «соратника»;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Работа в силу своих способностей.</a:t>
            </a: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3563888" y="3789040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14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Образовательные </a:t>
            </a:r>
            <a:r>
              <a:rPr lang="ru-RU" sz="3600" b="1" dirty="0"/>
              <a:t>результаты </a:t>
            </a:r>
            <a:r>
              <a:rPr lang="ru-RU" sz="3600" b="1" dirty="0" smtClean="0"/>
              <a:t>проектов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784976" cy="547260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• Наблюдается </a:t>
            </a:r>
            <a:r>
              <a:rPr lang="ru-RU" sz="2600" dirty="0">
                <a:solidFill>
                  <a:srgbClr val="FF0000"/>
                </a:solidFill>
              </a:rPr>
              <a:t>возможность решения актуальных образовательных </a:t>
            </a:r>
            <a:r>
              <a:rPr lang="ru-RU" sz="2600" dirty="0" smtClean="0">
                <a:solidFill>
                  <a:srgbClr val="FF0000"/>
                </a:solidFill>
              </a:rPr>
              <a:t>проблем;</a:t>
            </a:r>
            <a:endParaRPr lang="ru-RU" sz="2600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600" dirty="0" smtClean="0">
                <a:solidFill>
                  <a:schemeClr val="tx2"/>
                </a:solidFill>
              </a:rPr>
              <a:t>• Студентам </a:t>
            </a:r>
            <a:r>
              <a:rPr lang="ru-RU" sz="2600" dirty="0">
                <a:solidFill>
                  <a:schemeClr val="tx2"/>
                </a:solidFill>
              </a:rPr>
              <a:t>дается возможность повысить свой профессиональный </a:t>
            </a:r>
            <a:r>
              <a:rPr lang="ru-RU" sz="2600" dirty="0" smtClean="0">
                <a:solidFill>
                  <a:schemeClr val="tx2"/>
                </a:solidFill>
              </a:rPr>
              <a:t>уровень;</a:t>
            </a:r>
            <a:endParaRPr lang="ru-RU" sz="2600" dirty="0">
              <a:solidFill>
                <a:schemeClr val="tx2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• Проект </a:t>
            </a:r>
            <a:r>
              <a:rPr lang="ru-RU" sz="2600" dirty="0">
                <a:solidFill>
                  <a:srgbClr val="FF0000"/>
                </a:solidFill>
              </a:rPr>
              <a:t>способствует развитию коммуникативных навыков </a:t>
            </a:r>
            <a:r>
              <a:rPr lang="ru-RU" sz="2600" dirty="0" smtClean="0">
                <a:solidFill>
                  <a:srgbClr val="FF0000"/>
                </a:solidFill>
              </a:rPr>
              <a:t>студентов;</a:t>
            </a:r>
          </a:p>
          <a:p>
            <a:pPr algn="just">
              <a:lnSpc>
                <a:spcPct val="110000"/>
              </a:lnSpc>
            </a:pPr>
            <a:r>
              <a:rPr lang="ru-RU" sz="2600" dirty="0" smtClean="0">
                <a:solidFill>
                  <a:schemeClr val="tx2"/>
                </a:solidFill>
              </a:rPr>
              <a:t>Осознание значимости выбранной специальности через активный </a:t>
            </a:r>
            <a:r>
              <a:rPr lang="ru-RU" sz="2600" dirty="0">
                <a:solidFill>
                  <a:schemeClr val="tx2"/>
                </a:solidFill>
              </a:rPr>
              <a:t>познавательный </a:t>
            </a:r>
            <a:r>
              <a:rPr lang="ru-RU" sz="2600" dirty="0" smtClean="0">
                <a:solidFill>
                  <a:schemeClr val="tx2"/>
                </a:solidFill>
              </a:rPr>
              <a:t>процесс;</a:t>
            </a:r>
          </a:p>
          <a:p>
            <a:pPr algn="just">
              <a:lnSpc>
                <a:spcPct val="110000"/>
              </a:lnSpc>
            </a:pPr>
            <a:r>
              <a:rPr lang="ru-RU" sz="2600" dirty="0" smtClean="0">
                <a:solidFill>
                  <a:srgbClr val="FF0000"/>
                </a:solidFill>
              </a:rPr>
              <a:t>Студенты являются </a:t>
            </a:r>
            <a:r>
              <a:rPr lang="ru-RU" sz="2600" dirty="0" smtClean="0">
                <a:solidFill>
                  <a:srgbClr val="FF0000"/>
                </a:solidFill>
              </a:rPr>
              <a:t>участниками и победителями </a:t>
            </a:r>
            <a:r>
              <a:rPr lang="ru-RU" sz="2600" dirty="0">
                <a:solidFill>
                  <a:srgbClr val="FF0000"/>
                </a:solidFill>
              </a:rPr>
              <a:t>на профессиональных конкурсах </a:t>
            </a:r>
            <a:r>
              <a:rPr lang="ru-RU" sz="2600" dirty="0" smtClean="0">
                <a:solidFill>
                  <a:srgbClr val="FF0000"/>
                </a:solidFill>
              </a:rPr>
              <a:t>регионального, российского и международного уровней, </a:t>
            </a:r>
            <a:r>
              <a:rPr lang="ru-RU" sz="2600" dirty="0">
                <a:solidFill>
                  <a:srgbClr val="FF0000"/>
                </a:solidFill>
              </a:rPr>
              <a:t>таких как «ВИДИМО» (г. Томск), «Формула моды: Восток Запад» (г. Омск</a:t>
            </a:r>
            <a:r>
              <a:rPr lang="ru-RU" sz="2600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rgbClr val="FF0000"/>
                </a:solidFill>
              </a:rPr>
              <a:t>, «Сибирская капель» (г. Барнаул)и др.</a:t>
            </a:r>
            <a:endParaRPr lang="ru-RU" sz="26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600" dirty="0" smtClean="0">
                <a:solidFill>
                  <a:schemeClr val="tx2"/>
                </a:solidFill>
              </a:rPr>
              <a:t>По </a:t>
            </a:r>
            <a:r>
              <a:rPr lang="ru-RU" sz="2600" dirty="0">
                <a:solidFill>
                  <a:schemeClr val="tx2"/>
                </a:solidFill>
              </a:rPr>
              <a:t>итогам реализации </a:t>
            </a:r>
            <a:r>
              <a:rPr lang="ru-RU" sz="2600" dirty="0" smtClean="0">
                <a:solidFill>
                  <a:schemeClr val="tx2"/>
                </a:solidFill>
              </a:rPr>
              <a:t>проектов </a:t>
            </a:r>
            <a:r>
              <a:rPr lang="ru-RU" sz="2600" dirty="0">
                <a:solidFill>
                  <a:schemeClr val="tx2"/>
                </a:solidFill>
              </a:rPr>
              <a:t>значительно </a:t>
            </a:r>
            <a:r>
              <a:rPr lang="ru-RU" sz="2600" dirty="0" smtClean="0">
                <a:solidFill>
                  <a:schemeClr val="tx2"/>
                </a:solidFill>
              </a:rPr>
              <a:t>улучшаются показатели групп;</a:t>
            </a:r>
          </a:p>
          <a:p>
            <a:pPr>
              <a:lnSpc>
                <a:spcPct val="110000"/>
              </a:lnSpc>
            </a:pPr>
            <a:r>
              <a:rPr lang="ru-RU" sz="2600" dirty="0" smtClean="0">
                <a:solidFill>
                  <a:srgbClr val="FF0000"/>
                </a:solidFill>
              </a:rPr>
              <a:t>На </a:t>
            </a:r>
            <a:r>
              <a:rPr lang="ru-RU" sz="2600" dirty="0">
                <a:solidFill>
                  <a:srgbClr val="FF0000"/>
                </a:solidFill>
              </a:rPr>
              <a:t>сегодня активные участники таких глобальных проектов отлично адаптируются на предприятиях, трудоустраиваются по </a:t>
            </a:r>
            <a:r>
              <a:rPr lang="ru-RU" sz="2600" dirty="0" smtClean="0">
                <a:solidFill>
                  <a:srgbClr val="FF0000"/>
                </a:solidFill>
              </a:rPr>
              <a:t>профессии, а </a:t>
            </a:r>
            <a:r>
              <a:rPr lang="ru-RU" sz="2600" dirty="0">
                <a:solidFill>
                  <a:srgbClr val="FF0000"/>
                </a:solidFill>
              </a:rPr>
              <a:t>некоторые из выпускников </a:t>
            </a:r>
            <a:r>
              <a:rPr lang="ru-RU" sz="2600" dirty="0" smtClean="0">
                <a:solidFill>
                  <a:srgbClr val="FF0000"/>
                </a:solidFill>
              </a:rPr>
              <a:t>уже открыли </a:t>
            </a:r>
            <a:r>
              <a:rPr lang="ru-RU" sz="2600" dirty="0" smtClean="0">
                <a:solidFill>
                  <a:srgbClr val="FF0000"/>
                </a:solidFill>
              </a:rPr>
              <a:t>свои </a:t>
            </a:r>
            <a:r>
              <a:rPr lang="ru-RU" dirty="0" smtClean="0">
                <a:solidFill>
                  <a:srgbClr val="FF0000"/>
                </a:solidFill>
              </a:rPr>
              <a:t>предприятия </a:t>
            </a:r>
            <a:r>
              <a:rPr lang="ru-RU" dirty="0" smtClean="0">
                <a:solidFill>
                  <a:srgbClr val="FF0000"/>
                </a:solidFill>
              </a:rPr>
              <a:t>- </a:t>
            </a:r>
            <a:r>
              <a:rPr lang="ru-RU" sz="2600" dirty="0" smtClean="0">
                <a:solidFill>
                  <a:srgbClr val="FF0000"/>
                </a:solidFill>
              </a:rPr>
              <a:t>ателье. </a:t>
            </a:r>
            <a:endParaRPr lang="ru-RU" sz="2600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2600" dirty="0">
              <a:solidFill>
                <a:srgbClr val="FF0000"/>
              </a:solidFill>
            </a:endParaRPr>
          </a:p>
          <a:p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ВИДиМО\видимо2014 9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6019748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" y="2564904"/>
            <a:ext cx="3032719" cy="417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84154"/>
            <a:ext cx="3025104" cy="4165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9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-19844" y="-11956"/>
            <a:ext cx="9144000" cy="6858000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FCCFF"/>
              </a:gs>
              <a:gs pos="100000">
                <a:srgbClr val="CCFFCC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44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971600" y="1905000"/>
            <a:ext cx="7272808" cy="4985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5400" dirty="0" smtClean="0">
                <a:solidFill>
                  <a:srgbClr val="000066"/>
                </a:solidFill>
                <a:latin typeface="Arial" charset="0"/>
              </a:rPr>
              <a:t>Спасибо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5400" dirty="0" smtClean="0">
                <a:solidFill>
                  <a:srgbClr val="000066"/>
                </a:solidFill>
                <a:latin typeface="Arial" charset="0"/>
              </a:rPr>
              <a:t> за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5400" dirty="0" smtClean="0">
                <a:solidFill>
                  <a:srgbClr val="000066"/>
                </a:solidFill>
                <a:latin typeface="Arial" charset="0"/>
              </a:rPr>
              <a:t>внимание!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5400" dirty="0" smtClean="0">
                <a:solidFill>
                  <a:srgbClr val="000066"/>
                </a:solidFill>
                <a:latin typeface="Arial" charset="0"/>
              </a:rPr>
              <a:t>  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5400" dirty="0" smtClean="0">
              <a:solidFill>
                <a:srgbClr val="000066"/>
              </a:solidFill>
              <a:latin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Arial" charset="0"/>
              </a:rPr>
              <a:t>Волынцева Ольга Владимировна - преподаватель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Arial" charset="0"/>
              </a:rPr>
              <a:t>ОГБОУ СПО «Томский колледж дизайна и сервиса»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Arial" charset="0"/>
              </a:rPr>
              <a:t>к.т.89521519033</a:t>
            </a:r>
          </a:p>
        </p:txBody>
      </p:sp>
    </p:spTree>
    <p:extLst>
      <p:ext uri="{BB962C8B-B14F-4D97-AF65-F5344CB8AC3E}">
        <p14:creationId xmlns:p14="http://schemas.microsoft.com/office/powerpoint/2010/main" val="208779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ru-RU" b="1" dirty="0" smtClean="0"/>
              <a:t>Аннотация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ea typeface="Times New Roman"/>
              </a:rPr>
              <a:t>Предложенный педагогический опыт освещает проектно-исследовательскую технологию.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Автор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раскрывает методику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работы по </a:t>
            </a:r>
            <a:r>
              <a:rPr lang="ru-RU" sz="2800" dirty="0" smtClean="0">
                <a:ea typeface="Times New Roman"/>
              </a:rPr>
              <a:t>разработке и внедрению долгосрочных проектов, осуществленных в </a:t>
            </a:r>
            <a:r>
              <a:rPr lang="ru-RU" sz="2800" dirty="0">
                <a:ea typeface="Times New Roman"/>
              </a:rPr>
              <a:t>урочное </a:t>
            </a:r>
            <a:r>
              <a:rPr lang="ru-RU" sz="2800" dirty="0" smtClean="0">
                <a:ea typeface="Times New Roman"/>
              </a:rPr>
              <a:t>и неурочное время </a:t>
            </a:r>
            <a:r>
              <a:rPr lang="ru-RU" sz="2800" dirty="0">
                <a:ea typeface="Times New Roman"/>
              </a:rPr>
              <a:t>в рамках объединения нескольких </a:t>
            </a:r>
            <a:r>
              <a:rPr lang="ru-RU" sz="2800" dirty="0" smtClean="0">
                <a:ea typeface="Times New Roman"/>
              </a:rPr>
              <a:t>специальных дисциплин  для решения профессиональных и производственных задач швейного профиля.</a:t>
            </a:r>
          </a:p>
          <a:p>
            <a:pPr algn="r"/>
            <a:r>
              <a:rPr lang="ru-RU" sz="2800" dirty="0" smtClean="0"/>
              <a:t>Может </a:t>
            </a:r>
            <a:r>
              <a:rPr lang="ru-RU" sz="2800" dirty="0"/>
              <a:t>быть использован преподавателями </a:t>
            </a:r>
          </a:p>
          <a:p>
            <a:pPr marL="0" indent="0" algn="ctr">
              <a:buNone/>
            </a:pPr>
            <a:r>
              <a:rPr lang="ru-RU" sz="2800" dirty="0" smtClean="0"/>
              <a:t>                    специальных дисциплин колледжей</a:t>
            </a:r>
            <a:r>
              <a:rPr lang="ru-RU" sz="2800" dirty="0"/>
              <a:t>, 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                  техникумов и </a:t>
            </a:r>
            <a:r>
              <a:rPr lang="ru-RU" sz="2800" dirty="0"/>
              <a:t>вузов </a:t>
            </a:r>
            <a:r>
              <a:rPr lang="ru-RU" sz="2800" dirty="0" smtClean="0"/>
              <a:t>при </a:t>
            </a:r>
            <a:r>
              <a:rPr lang="ru-RU" sz="2800" dirty="0"/>
              <a:t>подготовке 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               специалистов швейного профиля</a:t>
            </a:r>
            <a:r>
              <a:rPr lang="ru-RU" sz="2800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59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pPr algn="ctr"/>
            <a:r>
              <a:rPr lang="ru-RU" b="1" dirty="0" smtClean="0"/>
              <a:t>Актуальность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Актуальность выбранной темы обусловлена тем, что в условиях постоянно растущих темпов обновления знаний, техники и технологий в современном информационном обществе встает важнейшая педагогическая проблема – внедрение в образовательный процесс средств и методик, помогающих готовить высококвалифицированных </a:t>
            </a:r>
            <a:r>
              <a:rPr lang="ru-RU" dirty="0" smtClean="0"/>
              <a:t>профессионалов, востребованных </a:t>
            </a:r>
            <a:r>
              <a:rPr lang="ru-RU" dirty="0"/>
              <a:t>на рынке труда</a:t>
            </a:r>
            <a:r>
              <a:rPr lang="ru-RU" dirty="0" smtClean="0"/>
              <a:t>, знающих весь процесс производства.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6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Проблема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132856"/>
            <a:ext cx="8064896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ru-RU" sz="2800" dirty="0" smtClean="0"/>
              <a:t>Традиционные </a:t>
            </a:r>
            <a:r>
              <a:rPr lang="ru-RU" sz="2800" dirty="0"/>
              <a:t>методы, применяемые на уроках, </a:t>
            </a:r>
            <a:r>
              <a:rPr lang="ru-RU" sz="2800" dirty="0" smtClean="0"/>
              <a:t>показывают </a:t>
            </a:r>
            <a:r>
              <a:rPr lang="ru-RU" sz="2800" dirty="0"/>
              <a:t>свою непродуктивность, так как данный способ подачи предметного материала внутри </a:t>
            </a:r>
            <a:r>
              <a:rPr lang="ru-RU" sz="2800" dirty="0" smtClean="0"/>
              <a:t>уроков отдельных специальных дисциплин </a:t>
            </a:r>
            <a:r>
              <a:rPr lang="ru-RU" sz="2800" dirty="0"/>
              <a:t>не подвигает студентов к активному и осмысленному восприятию всего </a:t>
            </a:r>
            <a:r>
              <a:rPr lang="ru-RU" sz="2800" dirty="0" smtClean="0"/>
              <a:t>процесса проектирования </a:t>
            </a:r>
            <a:r>
              <a:rPr lang="ru-RU" sz="2800" dirty="0"/>
              <a:t>одежды на </a:t>
            </a:r>
            <a:r>
              <a:rPr lang="ru-RU" sz="2800" dirty="0" smtClean="0"/>
              <a:t>предприятии.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96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pPr algn="ctr"/>
            <a:r>
              <a:rPr lang="ru-RU" b="1" dirty="0" smtClean="0"/>
              <a:t>Цель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r>
              <a:rPr lang="ru-RU" sz="2800" dirty="0" smtClean="0">
                <a:ea typeface="Times New Roman"/>
              </a:rPr>
              <a:t>Создание условий </a:t>
            </a:r>
            <a:r>
              <a:rPr lang="ru-RU" sz="2800" dirty="0">
                <a:ea typeface="Times New Roman"/>
              </a:rPr>
              <a:t>для </a:t>
            </a:r>
            <a:r>
              <a:rPr lang="ru-RU" sz="2800" dirty="0" smtClean="0">
                <a:ea typeface="Times New Roman"/>
              </a:rPr>
              <a:t>развития  успешной адаптации студентов швейного профиля к решению производственных задач </a:t>
            </a:r>
            <a:r>
              <a:rPr lang="ru-RU" sz="2800" dirty="0">
                <a:ea typeface="Times New Roman"/>
              </a:rPr>
              <a:t>в профессиональной </a:t>
            </a:r>
            <a:r>
              <a:rPr lang="ru-RU" sz="2800" dirty="0" smtClean="0">
                <a:ea typeface="Times New Roman"/>
              </a:rPr>
              <a:t>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30599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Определить мотивации для </a:t>
            </a:r>
            <a:r>
              <a:rPr lang="ru-RU" dirty="0"/>
              <a:t>творческой активности </a:t>
            </a:r>
            <a:r>
              <a:rPr lang="ru-RU" dirty="0" smtClean="0"/>
              <a:t>и личной </a:t>
            </a:r>
            <a:r>
              <a:rPr lang="ru-RU" dirty="0"/>
              <a:t>заинтересованности </a:t>
            </a:r>
            <a:r>
              <a:rPr lang="ru-RU" dirty="0" smtClean="0"/>
              <a:t>студентов </a:t>
            </a:r>
            <a:r>
              <a:rPr lang="ru-RU" dirty="0">
                <a:solidFill>
                  <a:prstClr val="black"/>
                </a:solidFill>
                <a:ea typeface="Times New Roman"/>
              </a:rPr>
              <a:t>к решению производственных </a:t>
            </a:r>
            <a:r>
              <a:rPr lang="ru-RU" dirty="0" smtClean="0">
                <a:solidFill>
                  <a:prstClr val="black"/>
                </a:solidFill>
                <a:ea typeface="Times New Roman"/>
              </a:rPr>
              <a:t>задач</a:t>
            </a:r>
            <a:r>
              <a:rPr lang="ru-RU" dirty="0" smtClean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Обобщить значимость и взаимосвязь специальных дисциплин при работе над созданием моделей одежды.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Создать условия для </a:t>
            </a:r>
            <a:r>
              <a:rPr lang="ru-RU" dirty="0">
                <a:solidFill>
                  <a:prstClr val="black"/>
                </a:solidFill>
              </a:rPr>
              <a:t>осмысленного восприятия всего процесса проектирования одежды на предприятии.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Разработать этапы </a:t>
            </a:r>
            <a:r>
              <a:rPr lang="ru-RU" dirty="0"/>
              <a:t>подготовки и </a:t>
            </a:r>
            <a:r>
              <a:rPr lang="ru-RU" dirty="0" smtClean="0"/>
              <a:t>проведения проектно-исследовательской деятельности. 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70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429000"/>
            <a:ext cx="6264696" cy="2209800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prstClr val="black"/>
                </a:solidFill>
              </a:rPr>
              <a:t>Определить мотивации для творческой активности и личной заинтересованности студентов </a:t>
            </a:r>
            <a:r>
              <a:rPr lang="ru-RU" dirty="0" smtClean="0">
                <a:solidFill>
                  <a:prstClr val="black"/>
                </a:solidFill>
                <a:ea typeface="Times New Roman"/>
              </a:rPr>
              <a:t>к решению производственных задач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5398368" cy="1800199"/>
          </a:xfrm>
        </p:spPr>
        <p:txBody>
          <a:bodyPr>
            <a:normAutofit/>
          </a:bodyPr>
          <a:lstStyle/>
          <a:p>
            <a:pPr marL="514350" lvl="0" indent="-514350" algn="l">
              <a:spcBef>
                <a:spcPct val="20000"/>
              </a:spcBef>
            </a:pPr>
            <a:r>
              <a:rPr lang="ru-RU" sz="2700" dirty="0" smtClean="0">
                <a:solidFill>
                  <a:prstClr val="black"/>
                </a:solidFill>
              </a:rPr>
              <a:t/>
            </a:r>
            <a:br>
              <a:rPr lang="ru-RU" sz="2700" dirty="0" smtClean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Задача 1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0648"/>
            <a:ext cx="222009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49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52465439"/>
              </p:ext>
            </p:extLst>
          </p:nvPr>
        </p:nvGraphicFramePr>
        <p:xfrm>
          <a:off x="971600" y="692696"/>
          <a:ext cx="7632848" cy="5435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91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1861</TotalTime>
  <Words>694</Words>
  <Application>Microsoft Office PowerPoint</Application>
  <PresentationFormat>Экран (4:3)</PresentationFormat>
  <Paragraphs>98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Справедливость</vt:lpstr>
      <vt:lpstr>ПРОЕКТНО-ИССЛЕДОВАТЕЛЬСКАЯ  ДЕЯТЕЛЬНОСТЬ КАК ОДНО ИЗ НЕПРЕМЕННЫХ УСЛОВИЙ УСПЕШНОЙ ПРОФЕССИОНАЛЬНОЙ АДАПТАЦИИ СТУДЕНТОВ ШВЕЙНОГО ПРОФИЛЯ</vt:lpstr>
      <vt:lpstr>Презентация PowerPoint</vt:lpstr>
      <vt:lpstr>Аннотация</vt:lpstr>
      <vt:lpstr>Актуальность</vt:lpstr>
      <vt:lpstr>Проблема</vt:lpstr>
      <vt:lpstr>Цель</vt:lpstr>
      <vt:lpstr>Задачи</vt:lpstr>
      <vt:lpstr> Задача 1</vt:lpstr>
      <vt:lpstr>Презентация PowerPoint</vt:lpstr>
      <vt:lpstr>Основные мотивации</vt:lpstr>
      <vt:lpstr>    Задача 2</vt:lpstr>
      <vt:lpstr>Презентация PowerPoint</vt:lpstr>
      <vt:lpstr>   Задача 3</vt:lpstr>
      <vt:lpstr>Презентация PowerPoint</vt:lpstr>
      <vt:lpstr> Задача 4</vt:lpstr>
      <vt:lpstr>Этапы проектной деятельности </vt:lpstr>
      <vt:lpstr>Этапы проектной деятельности </vt:lpstr>
      <vt:lpstr>Презентация PowerPoint</vt:lpstr>
      <vt:lpstr>Презентация PowerPoint</vt:lpstr>
      <vt:lpstr>Этапы проектной деятельности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Риски и трудности</vt:lpstr>
      <vt:lpstr>Риски и трудности</vt:lpstr>
      <vt:lpstr> Образовательные результаты проектов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КАК ОДНО ИЗ НЕПРЕМЕННЫХ УСЛОВИЙ УСПЕШНОГО ФОРМИРОВАНИЯ ПРОФЕССИОНАЛЬНЫХ КОМПЕТЕНЦИЙ В ОБРАЗОВАТЕЛЬНОМ ПРОЦЕССЕ </dc:title>
  <dc:creator>Пользователь</dc:creator>
  <cp:lastModifiedBy>Пользователь</cp:lastModifiedBy>
  <cp:revision>86</cp:revision>
  <dcterms:created xsi:type="dcterms:W3CDTF">2014-02-16T12:01:36Z</dcterms:created>
  <dcterms:modified xsi:type="dcterms:W3CDTF">2014-05-28T04:11:44Z</dcterms:modified>
</cp:coreProperties>
</file>