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99" r:id="rId2"/>
    <p:sldId id="324" r:id="rId3"/>
    <p:sldId id="340" r:id="rId4"/>
    <p:sldId id="334" r:id="rId5"/>
    <p:sldId id="326" r:id="rId6"/>
    <p:sldId id="327" r:id="rId7"/>
    <p:sldId id="328" r:id="rId8"/>
    <p:sldId id="329" r:id="rId9"/>
    <p:sldId id="330" r:id="rId10"/>
    <p:sldId id="345" r:id="rId11"/>
    <p:sldId id="351" r:id="rId12"/>
    <p:sldId id="346" r:id="rId13"/>
    <p:sldId id="344" r:id="rId14"/>
    <p:sldId id="355" r:id="rId15"/>
    <p:sldId id="353" r:id="rId16"/>
    <p:sldId id="349" r:id="rId17"/>
    <p:sldId id="352" r:id="rId18"/>
    <p:sldId id="354" r:id="rId19"/>
    <p:sldId id="343" r:id="rId20"/>
    <p:sldId id="347" r:id="rId21"/>
    <p:sldId id="356" r:id="rId22"/>
    <p:sldId id="331" r:id="rId23"/>
    <p:sldId id="350" r:id="rId24"/>
  </p:sldIdLst>
  <p:sldSz cx="9144000" cy="6858000" type="screen4x3"/>
  <p:notesSz cx="6858000" cy="9144000"/>
  <p:custDataLst>
    <p:tags r:id="rId2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823B"/>
    <a:srgbClr val="005024"/>
    <a:srgbClr val="050F15"/>
    <a:srgbClr val="003B68"/>
    <a:srgbClr val="005EA4"/>
    <a:srgbClr val="A5002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курс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гр.39 Швея</c:v>
                </c:pt>
                <c:pt idx="1">
                  <c:v>гр.33 Портной</c:v>
                </c:pt>
                <c:pt idx="2">
                  <c:v>гр.53 Портной</c:v>
                </c:pt>
                <c:pt idx="3">
                  <c:v>гр.59 Портной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60</c:v>
                </c:pt>
                <c:pt idx="1">
                  <c:v>90</c:v>
                </c:pt>
                <c:pt idx="2">
                  <c:v>80</c:v>
                </c:pt>
                <c:pt idx="3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 курс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гр.39 Швея</c:v>
                </c:pt>
                <c:pt idx="1">
                  <c:v>гр.33 Портной</c:v>
                </c:pt>
                <c:pt idx="2">
                  <c:v>гр.53 Портной</c:v>
                </c:pt>
                <c:pt idx="3">
                  <c:v>гр.59 Портной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70</c:v>
                </c:pt>
                <c:pt idx="1">
                  <c:v>100</c:v>
                </c:pt>
                <c:pt idx="2">
                  <c:v>86</c:v>
                </c:pt>
                <c:pt idx="3">
                  <c:v>77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 курс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гр.39 Швея</c:v>
                </c:pt>
                <c:pt idx="1">
                  <c:v>гр.33 Портной</c:v>
                </c:pt>
                <c:pt idx="2">
                  <c:v>гр.53 Портной</c:v>
                </c:pt>
                <c:pt idx="3">
                  <c:v>гр.59 Портной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70</c:v>
                </c:pt>
                <c:pt idx="1">
                  <c:v>100</c:v>
                </c:pt>
                <c:pt idx="2">
                  <c:v>90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2680576"/>
        <c:axId val="32682368"/>
        <c:axId val="0"/>
      </c:bar3DChart>
      <c:catAx>
        <c:axId val="326805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2682368"/>
        <c:crosses val="autoZero"/>
        <c:auto val="1"/>
        <c:lblAlgn val="ctr"/>
        <c:lblOffset val="100"/>
        <c:noMultiLvlLbl val="0"/>
      </c:catAx>
      <c:valAx>
        <c:axId val="3268236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326805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трудоустроенны по профессии</c:v>
                </c:pt>
              </c:strCache>
            </c:strRef>
          </c:tx>
          <c:spPr>
            <a:solidFill>
              <a:srgbClr val="00823B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группа №33 Порной (I, II вида)</c:v>
                </c:pt>
                <c:pt idx="1">
                  <c:v>группа №39 Швея (VIII вида)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работают не по профессии</c:v>
                </c:pt>
              </c:strCache>
            </c:strRef>
          </c:tx>
          <c:spPr>
            <a:solidFill>
              <a:srgbClr val="99000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группа №33 Порной (I, II вида)</c:v>
                </c:pt>
                <c:pt idx="1">
                  <c:v>группа №39 Швея (VIII вида)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</c:v>
                </c:pt>
                <c:pt idx="1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продолжили обучение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группа №33 Порной (I, II вида)</c:v>
                </c:pt>
                <c:pt idx="1">
                  <c:v>группа №39 Швея (VIII вида)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работают (на инвалидности)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группа №33 Порной (I, II вида)</c:v>
                </c:pt>
                <c:pt idx="1">
                  <c:v>группа №39 Швея (VIII вида)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0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2718208"/>
        <c:axId val="32728192"/>
        <c:axId val="0"/>
      </c:bar3DChart>
      <c:catAx>
        <c:axId val="32718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2728192"/>
        <c:crosses val="autoZero"/>
        <c:auto val="1"/>
        <c:lblAlgn val="ctr"/>
        <c:lblOffset val="100"/>
        <c:noMultiLvlLbl val="0"/>
      </c:catAx>
      <c:valAx>
        <c:axId val="32728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718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9890921723019974"/>
          <c:y val="0.10994794400699917"/>
          <c:w val="0.40109078276980098"/>
          <c:h val="0.8023263342082240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0.17603</cdr:x>
      <cdr:y>0.26775</cdr:y>
    </cdr:from>
    <cdr:to>
      <cdr:x>0.25941</cdr:x>
      <cdr:y>0.37799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368152" y="1224136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5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0.42427</cdr:x>
      <cdr:y>0</cdr:y>
    </cdr:from>
    <cdr:to>
      <cdr:x>0.50765</cdr:x>
      <cdr:y>0.11025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97560" y="-144780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9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0.09074</cdr:x>
      <cdr:y>0.68533</cdr:y>
    </cdr:from>
    <cdr:to>
      <cdr:x>0.17412</cdr:x>
      <cdr:y>0.79558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05272" y="3133328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3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0.09074</cdr:x>
      <cdr:y>0.51208</cdr:y>
    </cdr:from>
    <cdr:to>
      <cdr:x>0.17412</cdr:x>
      <cdr:y>0.62233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05272" y="234124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0.09074</cdr:x>
      <cdr:y>0.43333</cdr:y>
    </cdr:from>
    <cdr:to>
      <cdr:x>0.17412</cdr:x>
      <cdr:y>0.54358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705272" y="198120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0.33162</cdr:x>
      <cdr:y>0.14984</cdr:y>
    </cdr:from>
    <cdr:to>
      <cdr:x>0.415</cdr:x>
      <cdr:y>0.26009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577480" y="685056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2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0.33162</cdr:x>
      <cdr:y>0.27584</cdr:y>
    </cdr:from>
    <cdr:to>
      <cdr:x>0.415</cdr:x>
      <cdr:y>0.38608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577480" y="1261120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0.33162</cdr:x>
      <cdr:y>0.46483</cdr:y>
    </cdr:from>
    <cdr:to>
      <cdr:x>0.415</cdr:x>
      <cdr:y>0.57508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577480" y="2125216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4 чел.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0.33162</cdr:x>
      <cdr:y>0.71683</cdr:y>
    </cdr:from>
    <cdr:to>
      <cdr:x>0.415</cdr:x>
      <cdr:y>0.82708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577480" y="3277344"/>
          <a:ext cx="64807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2 чел.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BBB7E1B-B170-42F3-A210-E3E70E35B3FD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1D01C7C-53FD-468B-979A-40DE89744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3864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04FE7F-80AC-42A9-9631-60452C09693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056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DBBC00-DE43-416C-83C3-7B42EFDD9F4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45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CC21F-96F2-4771-B429-4CED964403C6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32F3854-3F51-4FB5-8523-B612ACEE2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C83F-D015-457D-992C-93BB9EA8A43F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358BB-6D51-4A3B-92ED-0AC77D9AC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55935-1BB6-45E2-A50B-62A4470629A2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84C0-C163-454D-BF8F-F5159B1F9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B6337-FD00-4328-A9DD-DAAB79A37FDA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7BBEA-C279-4D1E-8EEF-6EDBE5AE3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CC3BA-3148-400D-B20D-3743DF4FF370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C904E-0F0E-4AF9-A6B1-48A97A687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5D140-2C39-4E60-A63E-62400FBF7A4A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91326-4597-48B4-8C89-3BC543B4C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80444-E129-4EBD-9AEA-1E0B01CC13A3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3F5D0-7886-46C9-B41C-3C168BA6B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1240F-6FFC-4F3C-ABD6-E2D6B50AF442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75D61-4D8B-4818-BFDB-679CC859A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9F87B-BC89-4B7F-A2E1-63815EA7C239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23943-CB34-4349-8A20-3DEC02305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F14AE-BBEE-4AEB-A595-85755C17AA06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5AB32-AB25-4FFD-A30B-D4667361C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AC093-B884-4332-B051-CEDBDC457AC8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14A83-4B3A-4D72-99EF-F392892AC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0E7BC8A-DF60-4E50-B1B1-15F1DFB610D9}" type="datetimeFigureOut">
              <a:rPr lang="ru-RU"/>
              <a:pPr>
                <a:defRPr/>
              </a:pPr>
              <a:t>28.05.2014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C47E25A3-A0F3-4F56-894A-A4B182A11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9" r:id="rId2"/>
    <p:sldLayoutId id="2147483697" r:id="rId3"/>
    <p:sldLayoutId id="2147483690" r:id="rId4"/>
    <p:sldLayoutId id="2147483691" r:id="rId5"/>
    <p:sldLayoutId id="2147483692" r:id="rId6"/>
    <p:sldLayoutId id="2147483693" r:id="rId7"/>
    <p:sldLayoutId id="2147483698" r:id="rId8"/>
    <p:sldLayoutId id="2147483699" r:id="rId9"/>
    <p:sldLayoutId id="2147483694" r:id="rId10"/>
    <p:sldLayoutId id="2147483695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02DD92159D29221467054F494F2D5A6A80C190F66FA596956A9A4B8A934EEB48FE141717E8C4BE18P3t5I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рук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4067944" cy="286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7"/>
          <p:cNvSpPr>
            <a:spLocks noGrp="1"/>
          </p:cNvSpPr>
          <p:nvPr>
            <p:ph type="title"/>
          </p:nvPr>
        </p:nvSpPr>
        <p:spPr>
          <a:xfrm>
            <a:off x="468313" y="5445125"/>
            <a:ext cx="8445500" cy="1143000"/>
          </a:xfrm>
        </p:spPr>
        <p:txBody>
          <a:bodyPr/>
          <a:lstStyle/>
          <a:p>
            <a:pPr algn="r"/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опыта работы Подгорбунских Т.М., мастера п/о ОГБПОУ «ТТСТ» </a:t>
            </a:r>
          </a:p>
        </p:txBody>
      </p:sp>
      <p:sp>
        <p:nvSpPr>
          <p:cNvPr id="14339" name="Объект 1"/>
          <p:cNvSpPr>
            <a:spLocks noGrp="1"/>
          </p:cNvSpPr>
          <p:nvPr>
            <p:ph sz="quarter" idx="1"/>
          </p:nvPr>
        </p:nvSpPr>
        <p:spPr>
          <a:xfrm>
            <a:off x="395288" y="1125538"/>
            <a:ext cx="8208962" cy="388778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endParaRPr lang="ru-RU" sz="4400" dirty="0" smtClean="0"/>
          </a:p>
          <a:p>
            <a:pPr marL="0" indent="0">
              <a:buFont typeface="Wingdings 2" pitchFamily="18" charset="2"/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Социализация обучающихся с ОВЗ через творческую деятельность в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ОГБПОУ «ТТСТ»</a:t>
            </a:r>
            <a:endParaRPr lang="ru-RU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72400" cy="1080120"/>
          </a:xfrm>
        </p:spPr>
        <p:txBody>
          <a:bodyPr/>
          <a:lstStyle/>
          <a:p>
            <a:pPr marL="514350" indent="-514350"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Продиагностировать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 и выявить их психологические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особенности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5077544"/>
          </a:xfrm>
        </p:spPr>
        <p:txBody>
          <a:bodyPr/>
          <a:lstStyle/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Работа с документацией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Собственные наблюдения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Беседы индивидуальные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Классные часы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Групповые собрания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Первичное вовлечение в мероприятия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Встреча с родителями (родительское собрание)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Анализ диагностики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 основе проведённой диагностики выявляются сильные, слабые стороны обучающихся, их творческие способности, увлечения, интересы. Это даёт положительный результат для дальнейший работы. Позволяет найти индивидуальный подход к каждому.</a:t>
            </a:r>
          </a:p>
          <a:p>
            <a:pPr algn="just">
              <a:buNone/>
            </a:pPr>
            <a:r>
              <a:rPr lang="ru-RU" dirty="0" smtClean="0"/>
              <a:t>    В настоящие время я </a:t>
            </a:r>
            <a:r>
              <a:rPr lang="ru-RU" dirty="0" smtClean="0"/>
              <a:t>работаю </a:t>
            </a:r>
            <a:r>
              <a:rPr lang="ru-RU" dirty="0" smtClean="0"/>
              <a:t>с группами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сформированными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выпускников коррекционных школ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вида.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Общая численность групп составляет 19 человек, из них  9 сирот и 6 инвалидов.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724942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Сформировать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 группы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340768"/>
            <a:ext cx="7772400" cy="467903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Пронализиров диагностику  обучающихся (характеристика из школ, беседа с родителями, собственное наблюдение, желание обучающихся) для дальнейший совместной работы, формируется актив группы.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Выбирается староста группы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который (-ая) пользуется авторитетом  у обучающихся  и ответственно подходит к выполнению порученных дел.  Актив группы: учебный, досуговый, производственный сектор  и пресс- центр формируется  по способностям и желаниям.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720303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Долгосрочный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творческий проект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347864" y="2636912"/>
            <a:ext cx="2160240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/>
              <a:t>МЕРОПРИЯТИЯ</a:t>
            </a:r>
            <a:endParaRPr lang="ru-RU" sz="1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908720"/>
            <a:ext cx="2736577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Урок </a:t>
            </a:r>
            <a:r>
              <a:rPr lang="ru-RU" dirty="0" err="1"/>
              <a:t>п</a:t>
            </a:r>
            <a:r>
              <a:rPr lang="ru-RU" dirty="0"/>
              <a:t>/о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4797152"/>
            <a:ext cx="2736577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Соревнования «Лидер группы»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84168" y="908720"/>
            <a:ext cx="252028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Конкурс </a:t>
            </a:r>
            <a:r>
              <a:rPr lang="ru-RU" dirty="0"/>
              <a:t>«</a:t>
            </a:r>
            <a:r>
              <a:rPr lang="ru-RU" dirty="0" err="1"/>
              <a:t>ВИДиМО</a:t>
            </a:r>
            <a:r>
              <a:rPr lang="ru-RU" dirty="0"/>
              <a:t>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908720"/>
            <a:ext cx="266429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Конкурс «Лучший по профессии»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780928"/>
            <a:ext cx="2376264" cy="7920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Конкурс «День качества</a:t>
            </a:r>
            <a:r>
              <a:rPr lang="ru-RU" dirty="0" smtClean="0"/>
              <a:t>», «Мы  выбираем жизнь»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12160" y="2924944"/>
            <a:ext cx="2267744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Конкурс «Даешь молодежь»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4941168"/>
            <a:ext cx="244827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Фестиваль «Мир безграничных возможностей»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4869160"/>
            <a:ext cx="25922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Выставки, спектакли, концерты, экскурсии</a:t>
            </a:r>
          </a:p>
        </p:txBody>
      </p:sp>
      <p:pic>
        <p:nvPicPr>
          <p:cNvPr id="16" name="Рисунок 5" descr="мода.jpg"/>
          <p:cNvPicPr>
            <a:picLocks noChangeAspect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6156176" y="3789040"/>
            <a:ext cx="1343813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Содержимое 3" descr="PB120063.JPG"/>
          <p:cNvPicPr>
            <a:picLocks noGrp="1" noChangeAspect="1"/>
          </p:cNvPicPr>
          <p:nvPr>
            <p:ph sz="quarter" idx="1"/>
          </p:nvPr>
        </p:nvPicPr>
        <p:blipFill>
          <a:blip cstate="print"/>
          <a:srcRect/>
          <a:stretch>
            <a:fillRect/>
          </a:stretch>
        </p:blipFill>
        <p:spPr>
          <a:xfrm>
            <a:off x="7452320" y="5805264"/>
            <a:ext cx="1368152" cy="929136"/>
          </a:xfrm>
        </p:spPr>
      </p:pic>
      <p:pic>
        <p:nvPicPr>
          <p:cNvPr id="1026" name="Picture 2" descr="C:\Documents and Settings\Tanya\Рабочий стол\день качества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539552" y="3789040"/>
            <a:ext cx="1200599" cy="936104"/>
          </a:xfrm>
          <a:prstGeom prst="rect">
            <a:avLst/>
          </a:prstGeom>
          <a:noFill/>
        </p:spPr>
      </p:pic>
      <p:pic>
        <p:nvPicPr>
          <p:cNvPr id="1028" name="Picture 4" descr="C:\Documents and Settings\Tanya\Рабочий стол\CAM00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1296144" cy="971656"/>
          </a:xfrm>
          <a:prstGeom prst="rect">
            <a:avLst/>
          </a:prstGeom>
          <a:noFill/>
        </p:spPr>
      </p:pic>
      <p:pic>
        <p:nvPicPr>
          <p:cNvPr id="1029" name="Picture 5" descr="C:\Documents and Settings\Tanya\Рабочий стол\armygirls 007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7884368" y="1556792"/>
            <a:ext cx="1141251" cy="1368862"/>
          </a:xfrm>
          <a:prstGeom prst="rect">
            <a:avLst/>
          </a:prstGeom>
          <a:noFill/>
        </p:spPr>
      </p:pic>
      <p:pic>
        <p:nvPicPr>
          <p:cNvPr id="1030" name="Picture 6" descr="C:\Documents and Settings\Tanya\Рабочий стол\P1011578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539552" y="5733256"/>
            <a:ext cx="1224136" cy="972107"/>
          </a:xfrm>
          <a:prstGeom prst="rect">
            <a:avLst/>
          </a:prstGeom>
          <a:noFill/>
        </p:spPr>
      </p:pic>
      <p:pic>
        <p:nvPicPr>
          <p:cNvPr id="1031" name="Picture 7" descr="C:\Documents and Settings\Tanya\Рабочий стол\P1011577.JPG"/>
          <p:cNvPicPr>
            <a:picLocks noChangeAspect="1" noChangeArrowheads="1"/>
          </p:cNvPicPr>
          <p:nvPr/>
        </p:nvPicPr>
        <p:blipFill rotWithShape="1">
          <a:blip cstate="print"/>
          <a:srcRect t="6819" b="-1"/>
          <a:stretch/>
        </p:blipFill>
        <p:spPr bwMode="auto">
          <a:xfrm>
            <a:off x="1979712" y="5733256"/>
            <a:ext cx="792088" cy="984109"/>
          </a:xfrm>
          <a:prstGeom prst="rect">
            <a:avLst/>
          </a:prstGeom>
          <a:noFill/>
        </p:spPr>
      </p:pic>
      <p:pic>
        <p:nvPicPr>
          <p:cNvPr id="1032" name="Picture 8" descr="C:\Documents and Settings\Tanya\Рабочий стол\Фото06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39" y="1531386"/>
            <a:ext cx="1368153" cy="1026114"/>
          </a:xfrm>
          <a:prstGeom prst="rect">
            <a:avLst/>
          </a:prstGeom>
          <a:noFill/>
        </p:spPr>
      </p:pic>
      <p:pic>
        <p:nvPicPr>
          <p:cNvPr id="1033" name="Picture 9" descr="C:\Documents and Settings\Tanya\Рабочий стол\P1010060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4571999" y="1556792"/>
            <a:ext cx="1320153" cy="990031"/>
          </a:xfrm>
          <a:prstGeom prst="rect">
            <a:avLst/>
          </a:prstGeom>
          <a:noFill/>
        </p:spPr>
      </p:pic>
      <p:pic>
        <p:nvPicPr>
          <p:cNvPr id="1034" name="Picture 10" descr="C:\Documents and Settings\Tanya\Рабочий стол\P10115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3789040"/>
            <a:ext cx="1344150" cy="1008112"/>
          </a:xfrm>
          <a:prstGeom prst="rect">
            <a:avLst/>
          </a:prstGeom>
          <a:noFill/>
        </p:spPr>
      </p:pic>
      <p:pic>
        <p:nvPicPr>
          <p:cNvPr id="1035" name="Picture 11" descr="C:\Documents and Settings\Tanya\Рабочий стол\DSCN47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645024"/>
            <a:ext cx="936104" cy="1248038"/>
          </a:xfrm>
          <a:prstGeom prst="rect">
            <a:avLst/>
          </a:prstGeom>
          <a:noFill/>
        </p:spPr>
      </p:pic>
      <p:pic>
        <p:nvPicPr>
          <p:cNvPr id="26" name="Рисунок 10" descr="костюмы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844824"/>
            <a:ext cx="1320147" cy="99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C:\Documents and Settings\Tanya\Рабочий стол\P10100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712" y="1700808"/>
            <a:ext cx="792088" cy="1058585"/>
          </a:xfrm>
          <a:prstGeom prst="rect">
            <a:avLst/>
          </a:prstGeom>
          <a:noFill/>
        </p:spPr>
      </p:pic>
      <p:pic>
        <p:nvPicPr>
          <p:cNvPr id="1038" name="Picture 14" descr="K:\фото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3851920" y="5805264"/>
            <a:ext cx="1440160" cy="957855"/>
          </a:xfrm>
          <a:prstGeom prst="rect">
            <a:avLst/>
          </a:prstGeom>
          <a:noFill/>
        </p:spPr>
      </p:pic>
      <p:pic>
        <p:nvPicPr>
          <p:cNvPr id="1041" name="Picture 17" descr="C:\Documents and Settings\Tanya\Рабочий стол\DSCF5292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5940152" y="5733256"/>
            <a:ext cx="1307637" cy="980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50651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Соревнование «Лидер группы» по итогам года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381335"/>
            <a:ext cx="7772400" cy="4572000"/>
          </a:xfrm>
        </p:spPr>
        <p:txBody>
          <a:bodyPr/>
          <a:lstStyle/>
          <a:p>
            <a:pPr algn="ctr"/>
            <a:r>
              <a:rPr lang="ru-RU" dirty="0" smtClean="0"/>
              <a:t>2009-2010 группа №33  -1место</a:t>
            </a:r>
          </a:p>
          <a:p>
            <a:pPr algn="ctr"/>
            <a:r>
              <a:rPr lang="ru-RU" dirty="0" smtClean="0"/>
              <a:t>2011-2012 группа №53  -2 место</a:t>
            </a:r>
          </a:p>
          <a:p>
            <a:pPr algn="ctr"/>
            <a:r>
              <a:rPr lang="ru-RU" dirty="0" smtClean="0"/>
              <a:t>2012-2013 группа №53  -1 место</a:t>
            </a:r>
          </a:p>
          <a:p>
            <a:pPr algn="ctr"/>
            <a:r>
              <a:rPr lang="ru-RU" dirty="0" smtClean="0"/>
              <a:t>2012-2013 группа №59  -3место</a:t>
            </a:r>
          </a:p>
          <a:p>
            <a:pPr algn="ctr"/>
            <a:r>
              <a:rPr lang="ru-RU" dirty="0" smtClean="0"/>
              <a:t>2013 группа №53  -2 место</a:t>
            </a:r>
          </a:p>
          <a:p>
            <a:pPr algn="ctr"/>
            <a:r>
              <a:rPr lang="ru-RU" dirty="0" smtClean="0"/>
              <a:t>2013 группа №59 -3 место</a:t>
            </a:r>
          </a:p>
          <a:p>
            <a:endParaRPr lang="ru-RU" dirty="0"/>
          </a:p>
        </p:txBody>
      </p:sp>
      <p:pic>
        <p:nvPicPr>
          <p:cNvPr id="1026" name="Picture 2" descr="D:\1место лидер групп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0428" y="1443260"/>
            <a:ext cx="1503533" cy="2267660"/>
          </a:xfrm>
          <a:prstGeom prst="rect">
            <a:avLst/>
          </a:prstGeom>
          <a:noFill/>
        </p:spPr>
      </p:pic>
      <p:pic>
        <p:nvPicPr>
          <p:cNvPr id="1027" name="Picture 3" descr="D:\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905180"/>
            <a:ext cx="1773601" cy="2331639"/>
          </a:xfrm>
          <a:prstGeom prst="rect">
            <a:avLst/>
          </a:prstGeom>
          <a:noFill/>
        </p:spPr>
      </p:pic>
      <p:pic>
        <p:nvPicPr>
          <p:cNvPr id="1028" name="Picture 4" descr="D:\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422014"/>
            <a:ext cx="1616627" cy="2259631"/>
          </a:xfrm>
          <a:prstGeom prst="rect">
            <a:avLst/>
          </a:prstGeom>
          <a:noFill/>
        </p:spPr>
      </p:pic>
      <p:pic>
        <p:nvPicPr>
          <p:cNvPr id="1029" name="Picture 5" descr="D:\3 место лидер групп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437112"/>
            <a:ext cx="1656184" cy="2304256"/>
          </a:xfrm>
          <a:prstGeom prst="rect">
            <a:avLst/>
          </a:prstGeom>
          <a:noFill/>
        </p:spPr>
      </p:pic>
      <p:pic>
        <p:nvPicPr>
          <p:cNvPr id="1030" name="Picture 6" descr="D:\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77402" y="3861048"/>
            <a:ext cx="1656184" cy="23042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7260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9264"/>
            <a:ext cx="77724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Конкурс «Лучший по профес</a:t>
            </a:r>
            <a:r>
              <a:rPr lang="ru-RU" dirty="0" smtClean="0"/>
              <a:t>сии»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196751"/>
            <a:ext cx="7772400" cy="4572000"/>
          </a:xfrm>
        </p:spPr>
        <p:txBody>
          <a:bodyPr/>
          <a:lstStyle/>
          <a:p>
            <a:r>
              <a:rPr lang="ru-RU" dirty="0" smtClean="0"/>
              <a:t>2008 </a:t>
            </a:r>
            <a:r>
              <a:rPr lang="ru-RU" dirty="0" err="1" smtClean="0"/>
              <a:t>Наумчук</a:t>
            </a:r>
            <a:r>
              <a:rPr lang="ru-RU" dirty="0" smtClean="0"/>
              <a:t> Т          - 2место</a:t>
            </a:r>
          </a:p>
          <a:p>
            <a:r>
              <a:rPr lang="ru-RU" dirty="0" smtClean="0"/>
              <a:t> 2012 </a:t>
            </a:r>
            <a:r>
              <a:rPr lang="ru-RU" dirty="0" err="1" smtClean="0"/>
              <a:t>Обидин</a:t>
            </a:r>
            <a:r>
              <a:rPr lang="ru-RU" dirty="0" smtClean="0"/>
              <a:t> А           - 1место</a:t>
            </a:r>
          </a:p>
          <a:p>
            <a:r>
              <a:rPr lang="ru-RU" dirty="0" smtClean="0"/>
              <a:t>2013 </a:t>
            </a:r>
            <a:r>
              <a:rPr lang="ru-RU" dirty="0" err="1" smtClean="0"/>
              <a:t>Марра</a:t>
            </a:r>
            <a:r>
              <a:rPr lang="ru-RU" dirty="0" smtClean="0"/>
              <a:t> У               -1место</a:t>
            </a:r>
          </a:p>
          <a:p>
            <a:r>
              <a:rPr lang="ru-RU" dirty="0" smtClean="0"/>
              <a:t>2013 Федотова Э        -1место</a:t>
            </a:r>
          </a:p>
          <a:p>
            <a:r>
              <a:rPr lang="ru-RU" dirty="0" smtClean="0"/>
              <a:t>2014 </a:t>
            </a:r>
            <a:r>
              <a:rPr lang="ru-RU" dirty="0" err="1" smtClean="0"/>
              <a:t>Марра</a:t>
            </a:r>
            <a:r>
              <a:rPr lang="ru-RU" dirty="0" smtClean="0"/>
              <a:t> У              - 1место</a:t>
            </a:r>
          </a:p>
          <a:p>
            <a:r>
              <a:rPr lang="ru-RU" dirty="0" smtClean="0"/>
              <a:t>2014 </a:t>
            </a:r>
            <a:r>
              <a:rPr lang="ru-RU" dirty="0" err="1" smtClean="0"/>
              <a:t>Джакбарова</a:t>
            </a:r>
            <a:r>
              <a:rPr lang="ru-RU" dirty="0" smtClean="0"/>
              <a:t> М  -1место</a:t>
            </a:r>
          </a:p>
          <a:p>
            <a:endParaRPr lang="ru-RU" dirty="0"/>
          </a:p>
        </p:txBody>
      </p:sp>
      <p:pic>
        <p:nvPicPr>
          <p:cNvPr id="2050" name="Picture 2" descr="D:\Марар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89772">
            <a:off x="1619672" y="4437112"/>
            <a:ext cx="1728192" cy="2088232"/>
          </a:xfrm>
          <a:prstGeom prst="rect">
            <a:avLst/>
          </a:prstGeom>
          <a:noFill/>
        </p:spPr>
      </p:pic>
      <p:pic>
        <p:nvPicPr>
          <p:cNvPr id="1026" name="Picture 2" descr="D:\Подгорбунских грамоты\2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71522">
            <a:off x="251520" y="4365104"/>
            <a:ext cx="1667861" cy="2232248"/>
          </a:xfrm>
          <a:prstGeom prst="rect">
            <a:avLst/>
          </a:prstGeom>
          <a:noFill/>
        </p:spPr>
      </p:pic>
      <p:pic>
        <p:nvPicPr>
          <p:cNvPr id="4" name="Picture 2" descr="D:\Подгорбунских грамоты\2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4911" y="1124744"/>
            <a:ext cx="1728192" cy="2160240"/>
          </a:xfrm>
          <a:prstGeom prst="rect">
            <a:avLst/>
          </a:prstGeom>
          <a:noFill/>
        </p:spPr>
      </p:pic>
      <p:pic>
        <p:nvPicPr>
          <p:cNvPr id="1027" name="Picture 3" descr="D:\Подгорбунских грамоты\4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894849"/>
            <a:ext cx="1728192" cy="2232248"/>
          </a:xfrm>
          <a:prstGeom prst="rect">
            <a:avLst/>
          </a:prstGeom>
          <a:noFill/>
        </p:spPr>
      </p:pic>
      <p:pic>
        <p:nvPicPr>
          <p:cNvPr id="5" name="Picture 2" descr="D:\Подгорбунских грамоты\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027749">
            <a:off x="4605373" y="4103093"/>
            <a:ext cx="1599074" cy="2160240"/>
          </a:xfrm>
          <a:prstGeom prst="rect">
            <a:avLst/>
          </a:prstGeom>
          <a:noFill/>
        </p:spPr>
      </p:pic>
      <p:pic>
        <p:nvPicPr>
          <p:cNvPr id="6" name="Picture 2" descr="image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9679">
            <a:off x="6123122" y="4342101"/>
            <a:ext cx="1617999" cy="2313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76456" cy="108012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Осуществлять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 специалистами Ресурсного центра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584" y="1484784"/>
            <a:ext cx="7859216" cy="496855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процессе реализации творческого проекта обучающиеся взаимодействуют  со специалистами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Ресурсного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центра техникума: с психологами, медицинским работником, социальном педагогом.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Участвуют в декаде инвалидов, в концертных программах  фестивалей «Созвездие», «Преодолей себя».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спортивно-оздоровительных  мероприятий для инвалидов «Преодолей себя», «Специальная Олимпиада России», «Юность России».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Качественная успеваемость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08083130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Трудоустройство выпускников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85927484"/>
              </p:ext>
            </p:extLst>
          </p:nvPr>
        </p:nvGraphicFramePr>
        <p:xfrm>
          <a:off x="683568" y="1484784"/>
          <a:ext cx="7772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25922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72400" cy="79695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РИСКИ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387855"/>
              </p:ext>
            </p:extLst>
          </p:nvPr>
        </p:nvGraphicFramePr>
        <p:xfrm>
          <a:off x="1475656" y="1185024"/>
          <a:ext cx="6096000" cy="4763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2279576"/>
              </a:tblGrid>
              <a:tr h="64859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Риски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Выход</a:t>
                      </a:r>
                      <a:endParaRPr lang="ru-RU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Индивидуальные особенности обучающихся (затруднённость в общении, низкий уровень восприятия, отсутствие навыков демонстрации своих умений, творческих способностей).</a:t>
                      </a: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Стимулирование, создание ситуации успеха, создание соревновательной среды.</a:t>
                      </a:r>
                      <a:endParaRPr lang="ru-RU" dirty="0"/>
                    </a:p>
                  </a:txBody>
                  <a:tcPr/>
                </a:tc>
              </a:tr>
              <a:tr h="8935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Возможное отставание уровня ответственности отдельных  обучающихся.</a:t>
                      </a: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Групповая работа</a:t>
                      </a:r>
                      <a:endParaRPr lang="ru-RU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Неблагополучная ситуация в социуме по вредным привычкам.</a:t>
                      </a: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Работа со специалистами </a:t>
                      </a:r>
                      <a:r>
                        <a:rPr lang="ru-RU" smtClean="0"/>
                        <a:t>ресурсного центра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3068638"/>
            <a:ext cx="7235825" cy="2370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Творческая работа — это прекрасный, необычайно тяжелый и изумительно радостный труд</a:t>
            </a:r>
            <a:r>
              <a:rPr lang="ru-RU" sz="3600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6386" name="Прямоугольник 3"/>
          <p:cNvSpPr>
            <a:spLocks noChangeArrowheads="1"/>
          </p:cNvSpPr>
          <p:nvPr/>
        </p:nvSpPr>
        <p:spPr bwMode="auto">
          <a:xfrm>
            <a:off x="4859338" y="5876925"/>
            <a:ext cx="4022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Н. Островский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Рисунок 4" descr="островский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60350"/>
            <a:ext cx="2205037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Активное участие обучающихся в различных мероприятиях творческого проекта положительно сказывается на создании благоприятного психологического микроклимата в группе, на повышение мотивации к обучению, и на процессе реабилитации обучающихся в ТТСТ.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В результате формируется сплоченный коллектив,  в котором взаимоотношения строятся на принципах толерантности, уважения к личности и признании индивидуальности.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Считаю свою работу по социализации обучающихся с ОВЗ через творческую деятельность успешной.</a:t>
            </a:r>
          </a:p>
          <a:p>
            <a:r>
              <a:rPr lang="ru-RU" dirty="0" smtClean="0"/>
              <a:t>Итогом представленной работы является ежемесячное выполнение плана, высокие места занимаемые в профессиональных конкурсах, их активная познавательная и социальная деятельность, трудоустройство.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796925"/>
          </a:xfrm>
        </p:spPr>
        <p:txBody>
          <a:bodyPr/>
          <a:lstStyle/>
          <a:p>
            <a:r>
              <a:rPr lang="ru-RU" sz="3600" b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Обзор и анализ литературы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Существует большое количество литературы по данной проблеме. При изучении темы я опиралась на работы таких авторов как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Вайнер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М.Э., Выготский Л.С., Степанова О.А., Чутко Н.Я.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Проанализировав  источники по данной теме, можно сделать вывод о том, что большинство исследований носит теоретический характер, однако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теория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всегда совпадает с практикой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940966"/>
          </a:xfrm>
        </p:spPr>
        <p:txBody>
          <a:bodyPr/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Tanya\Рабочий стол\Надёжный_тыл\armygirls 0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12776"/>
            <a:ext cx="3384376" cy="1769842"/>
          </a:xfrm>
          <a:prstGeom prst="rect">
            <a:avLst/>
          </a:prstGeom>
          <a:noFill/>
        </p:spPr>
      </p:pic>
      <p:pic>
        <p:nvPicPr>
          <p:cNvPr id="2051" name="Picture 3" descr="D:\Татьяна Михайловна\Модный бульвар 23групп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0000">
            <a:off x="6949736" y="3965805"/>
            <a:ext cx="1872208" cy="2502110"/>
          </a:xfrm>
          <a:prstGeom prst="rect">
            <a:avLst/>
          </a:prstGeom>
          <a:noFill/>
        </p:spPr>
      </p:pic>
      <p:pic>
        <p:nvPicPr>
          <p:cNvPr id="2052" name="Picture 4" descr="K:\ФОТО\1392083905_img_38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80000">
            <a:off x="6220436" y="1526984"/>
            <a:ext cx="2806941" cy="1872208"/>
          </a:xfrm>
          <a:prstGeom prst="rect">
            <a:avLst/>
          </a:prstGeom>
          <a:noFill/>
        </p:spPr>
      </p:pic>
      <p:pic>
        <p:nvPicPr>
          <p:cNvPr id="2053" name="Picture 5" descr="K:\татьяна фото\P10100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480000">
            <a:off x="344305" y="3979310"/>
            <a:ext cx="1874258" cy="2499222"/>
          </a:xfrm>
          <a:prstGeom prst="rect">
            <a:avLst/>
          </a:prstGeom>
          <a:noFill/>
        </p:spPr>
      </p:pic>
      <p:pic>
        <p:nvPicPr>
          <p:cNvPr id="2055" name="Picture 7" descr="K:\Фото гр 39\P10115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0000">
            <a:off x="4854761" y="3694297"/>
            <a:ext cx="1951112" cy="2601483"/>
          </a:xfrm>
          <a:prstGeom prst="rect">
            <a:avLst/>
          </a:prstGeom>
          <a:noFill/>
        </p:spPr>
      </p:pic>
      <p:pic>
        <p:nvPicPr>
          <p:cNvPr id="2056" name="Picture 8" descr="D:\Костюмы\DSCN28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240000">
            <a:off x="2499799" y="3709678"/>
            <a:ext cx="1944216" cy="2592079"/>
          </a:xfrm>
          <a:prstGeom prst="rect">
            <a:avLst/>
          </a:prstGeom>
          <a:noFill/>
        </p:spPr>
      </p:pic>
      <p:pic>
        <p:nvPicPr>
          <p:cNvPr id="2054" name="Picture 6" descr="K:\Фото гр 39\P101157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360000">
            <a:off x="94326" y="1470670"/>
            <a:ext cx="2587176" cy="19403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</p:spPr>
        <p:txBody>
          <a:bodyPr/>
          <a:lstStyle/>
          <a:p>
            <a:pPr algn="ctr"/>
            <a:r>
              <a:rPr lang="ru-RU" sz="3600" b="1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АННОТАЦИЯ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Представлен опыт работы по социализации обучающихся с ОВЗ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посредством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включения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обучающихся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творческую деятельность на уроках производственного обучения, внеклассных мероприятиях, участия в конкурсах, соревнованиях, фестивалях.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Полезна для педагогов работающих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категорией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обучающихся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ОВЗ и инвалидами.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02890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333375"/>
            <a:ext cx="7772400" cy="796925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Государство поддерживает получение инвалидами образования и гарантирует создание инвалидам необходимых условий для его получения.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Профессиональное образование и профессиональное обучение инвалидов осуществляются в соответствии с адаптированными образовательными программами и индивидуальными программами реабилитации инвалидов.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Федеральный закон от 24.11.1995 N 181-ФЗ (ред. от 28.12.2013) "О социальной защите инвалидов в Российской Федерации."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395288" y="17463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sz="quarter" idx="1"/>
          </p:nvPr>
        </p:nvSpPr>
        <p:spPr>
          <a:xfrm>
            <a:off x="468313" y="1052513"/>
            <a:ext cx="8229600" cy="2117725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ОГБПОУ «ТТСТ» вошло в Государственную программу Томской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области «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Доступная среда на 2014 - 2016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годы»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57200" y="3429000"/>
            <a:ext cx="8229600" cy="24050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Областное государственное бюджетное профессиональное образовательное учреждение "Томский техникум социальных технологий"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РЕСУРСНЫЙ ЦЕНТР ИНКЛЮЗИВНОГО ОБРАЗОВАНИЯ МОЛОДЕЖИ </a:t>
            </a:r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В ТОМСКОЙ ОБЛАСТИ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56100" y="2565400"/>
            <a:ext cx="720725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Рост числа обучающихся с ОВЗ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Расширение категорий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Расширение перечня профессий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кадрового состава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обобщённый практический опыт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Стрелка вниз 5"/>
          <p:cNvSpPr/>
          <p:nvPr/>
        </p:nvSpPr>
        <p:spPr>
          <a:xfrm>
            <a:off x="4356100" y="2349500"/>
            <a:ext cx="720725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427538" y="3789363"/>
            <a:ext cx="720725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333375"/>
            <a:ext cx="7772400" cy="796925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4915272"/>
            <a:ext cx="8568952" cy="1942728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Низкий уровень интеллектуальных возможностей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Трудности в адаптации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Пониженный уровень мотивации на трудовую деятельность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340768"/>
            <a:ext cx="84249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Инклюзивное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образование - обеспечение равного доступа к образованию для всех обучающихся с учетом разнообразия особых образовательных потребностей и индивидуальных возможностей;</a:t>
            </a:r>
          </a:p>
          <a:p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/>
            </a:r>
            <a:b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</a:br>
            <a:r>
              <a:rPr lang="ru-RU" i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ст. 2, Федеральный закон от 29.12.2012 N 273-ФЗ (ред. от 25.11.2013) "Об образовании в Российской Федерации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"</a:t>
            </a:r>
            <a:r>
              <a:rPr lang="ru-RU" i="1" dirty="0">
                <a:hlinkClick r:id="rId2"/>
              </a:rPr>
              <a:t/>
            </a:r>
            <a:br>
              <a:rPr lang="ru-RU" i="1" dirty="0">
                <a:hlinkClick r:id="rId2"/>
              </a:rPr>
            </a:br>
            <a:endParaRPr lang="ru-RU" dirty="0"/>
          </a:p>
        </p:txBody>
      </p:sp>
      <p:sp>
        <p:nvSpPr>
          <p:cNvPr id="4" name="Двойная стрелка вверх/вниз 3"/>
          <p:cNvSpPr/>
          <p:nvPr/>
        </p:nvSpPr>
        <p:spPr>
          <a:xfrm>
            <a:off x="4355976" y="4185084"/>
            <a:ext cx="360040" cy="64807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7772400" cy="796925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28800"/>
            <a:ext cx="7772400" cy="2016224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Социализация обучающихся с ОВЗ через сплочение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коллектива группы на основе совместной творческой деятельности.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404813"/>
            <a:ext cx="7772400" cy="72548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Продиагностировать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обучающихся и выявить их психологические особенности.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Сформировать актив группы.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и реализовать долгосрочный творческий проект.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Осуществлять взаимодействие со специалистами Ресурсного центра (вопросы диагностики, реабилитации, участия в программах различного уровня).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2e7b972ce1b81c1af667b9c99ef6a86846c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3078</TotalTime>
  <Words>735</Words>
  <Application>Microsoft Office PowerPoint</Application>
  <PresentationFormat>Экран (4:3)</PresentationFormat>
  <Paragraphs>113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Из опыта работы Подгорбунских Т.М., мастера п/о ОГБПОУ «ТТСТ» </vt:lpstr>
      <vt:lpstr>Презентация PowerPoint</vt:lpstr>
      <vt:lpstr>АННОТАЦИЯ</vt:lpstr>
      <vt:lpstr>АКТУАЛЬНОСТЬ</vt:lpstr>
      <vt:lpstr>актуальность</vt:lpstr>
      <vt:lpstr>актуальность</vt:lpstr>
      <vt:lpstr>ПРОБЛЕМА</vt:lpstr>
      <vt:lpstr>ЦЕЛЬ</vt:lpstr>
      <vt:lpstr>ЗАДАЧИ</vt:lpstr>
      <vt:lpstr>1. Продиагностировать обучающихся и выявить их психологические особенности</vt:lpstr>
      <vt:lpstr>Анализ диагностики</vt:lpstr>
      <vt:lpstr>2. Сформировать актив группы</vt:lpstr>
      <vt:lpstr>3. Долгосрочный творческий проект </vt:lpstr>
      <vt:lpstr>Соревнование «Лидер группы» по итогам года</vt:lpstr>
      <vt:lpstr>Конкурс «Лучший по профессии»</vt:lpstr>
      <vt:lpstr>        4. Осуществлять взаимодействие со специалистами Ресурсного центра</vt:lpstr>
      <vt:lpstr>Качественная успеваемость</vt:lpstr>
      <vt:lpstr>Трудоустройство выпускников</vt:lpstr>
      <vt:lpstr>РИСКИ</vt:lpstr>
      <vt:lpstr>ВЫВОД</vt:lpstr>
      <vt:lpstr>Презентация PowerPoint</vt:lpstr>
      <vt:lpstr>Обзор и анализ литературы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Ноутбук-ПУ12</cp:lastModifiedBy>
  <cp:revision>461</cp:revision>
  <dcterms:created xsi:type="dcterms:W3CDTF">2013-01-14T22:43:33Z</dcterms:created>
  <dcterms:modified xsi:type="dcterms:W3CDTF">2014-05-28T01:53:47Z</dcterms:modified>
</cp:coreProperties>
</file>