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2" r:id="rId2"/>
    <p:sldId id="273" r:id="rId3"/>
    <p:sldId id="277" r:id="rId4"/>
    <p:sldId id="292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473" autoAdjust="0"/>
  </p:normalViewPr>
  <p:slideViewPr>
    <p:cSldViewPr>
      <p:cViewPr varScale="1">
        <p:scale>
          <a:sx n="67" d="100"/>
          <a:sy n="67" d="100"/>
        </p:scale>
        <p:origin x="-14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119D1B-2E15-4E95-89A3-27AF4BAE1B7F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7DD829-2497-45C1-901B-C7219C8BF9F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1FCC1-F85A-44B9-BDC4-6818E230E0A8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AB7EF-82FF-43F6-819F-2E0E85C8F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1FCC1-F85A-44B9-BDC4-6818E230E0A8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AB7EF-82FF-43F6-819F-2E0E85C8F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1FCC1-F85A-44B9-BDC4-6818E230E0A8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AB7EF-82FF-43F6-819F-2E0E85C8F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1FCC1-F85A-44B9-BDC4-6818E230E0A8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AB7EF-82FF-43F6-819F-2E0E85C8F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1FCC1-F85A-44B9-BDC4-6818E230E0A8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AB7EF-82FF-43F6-819F-2E0E85C8F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1FCC1-F85A-44B9-BDC4-6818E230E0A8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AB7EF-82FF-43F6-819F-2E0E85C8F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1FCC1-F85A-44B9-BDC4-6818E230E0A8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AB7EF-82FF-43F6-819F-2E0E85C8F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1FCC1-F85A-44B9-BDC4-6818E230E0A8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AB7EF-82FF-43F6-819F-2E0E85C8F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1FCC1-F85A-44B9-BDC4-6818E230E0A8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AB7EF-82FF-43F6-819F-2E0E85C8F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1FCC1-F85A-44B9-BDC4-6818E230E0A8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AB7EF-82FF-43F6-819F-2E0E85C8F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1FCC1-F85A-44B9-BDC4-6818E230E0A8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AB7EF-82FF-43F6-819F-2E0E85C8F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B1FCC1-F85A-44B9-BDC4-6818E230E0A8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BAB7EF-82FF-43F6-819F-2E0E85C8F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0.jpeg"/><Relationship Id="rId2" Type="http://schemas.openxmlformats.org/officeDocument/2006/relationships/video" Target="file:///C:\Users\&#1053;&#1072;&#1090;&#1072;&#1096;&#1072;\Desktop\&#1053;&#1086;&#1074;&#1072;&#1103;%20&#1087;&#1072;&#1087;&#1082;&#1072;%20(2)\GC_IS_MaslovaNV_konkursMM5_videofragment2.avi.avi" TargetMode="External"/><Relationship Id="rId1" Type="http://schemas.openxmlformats.org/officeDocument/2006/relationships/video" Target="file:///C:\Users\&#1053;&#1072;&#1090;&#1072;&#1096;&#1072;\Desktop\&#1053;&#1086;&#1074;&#1072;&#1103;%20&#1087;&#1072;&#1087;&#1082;&#1072;%20(2)\1-1-1-Ivan.Groznui.portret.bez.retyshi.3.seriya.2012.SATRip.avi" TargetMode="External"/><Relationship Id="rId6" Type="http://schemas.openxmlformats.org/officeDocument/2006/relationships/image" Target="../media/image9.jpeg"/><Relationship Id="rId5" Type="http://schemas.openxmlformats.org/officeDocument/2006/relationships/image" Target="../media/image1.jpeg"/><Relationship Id="rId4" Type="http://schemas.openxmlformats.org/officeDocument/2006/relationships/image" Target="../media/image8.png"/><Relationship Id="rId9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oi-mummi.ru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304_moskva2.jpg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  <a:softEdge rad="3175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1831315" y="0"/>
            <a:ext cx="54813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Европа в </a:t>
            </a:r>
            <a:r>
              <a:rPr lang="en-US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XVI </a:t>
            </a:r>
            <a:r>
              <a:rPr lang="ru-RU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веке</a:t>
            </a:r>
            <a:endParaRPr lang="ru-RU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Рисунок 4" descr="geografot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836712"/>
            <a:ext cx="3119437" cy="20764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0012-021-Manufaktur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12160" y="980728"/>
            <a:ext cx="2915816" cy="21807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  <a:softEdge rad="127000"/>
          </a:effectLst>
        </p:spPr>
      </p:pic>
      <p:pic>
        <p:nvPicPr>
          <p:cNvPr id="8" name="Рисунок 7" descr="1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707904" y="1412776"/>
            <a:ext cx="2304256" cy="270575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7" name="Рисунок 6" descr="663165ee558d.jp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179512" y="4077072"/>
            <a:ext cx="3211023" cy="20162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  <a:softEdge rad="31750"/>
          </a:effectLst>
        </p:spPr>
      </p:pic>
      <p:pic>
        <p:nvPicPr>
          <p:cNvPr id="9" name="Рисунок 8" descr="image06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228184" y="3861048"/>
            <a:ext cx="2648719" cy="26369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467544" y="2852936"/>
            <a:ext cx="233115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Великие </a:t>
            </a:r>
          </a:p>
          <a:p>
            <a:r>
              <a:rPr lang="ru-RU" sz="2400" b="1" dirty="0" smtClean="0"/>
              <a:t>географические</a:t>
            </a:r>
          </a:p>
          <a:p>
            <a:r>
              <a:rPr lang="ru-RU" sz="2400" b="1" dirty="0" smtClean="0"/>
              <a:t>открытия</a:t>
            </a:r>
            <a:endParaRPr lang="ru-RU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588224" y="3140968"/>
            <a:ext cx="20001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Утверждение</a:t>
            </a:r>
          </a:p>
          <a:p>
            <a:r>
              <a:rPr lang="ru-RU" sz="2400" b="1" dirty="0" smtClean="0"/>
              <a:t> капитализма</a:t>
            </a:r>
            <a:endParaRPr lang="ru-RU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755576" y="6165304"/>
            <a:ext cx="19100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Реформация</a:t>
            </a:r>
            <a:endParaRPr lang="ru-RU" sz="2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660232" y="6165304"/>
            <a:ext cx="20343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Возрождение</a:t>
            </a:r>
            <a:endParaRPr lang="ru-RU" sz="2400" b="1" dirty="0"/>
          </a:p>
        </p:txBody>
      </p:sp>
      <p:pic>
        <p:nvPicPr>
          <p:cNvPr id="14" name="Рисунок 13" descr="6058900-s-n--n----n----n---n----noe---------n-n---n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779912" y="4077072"/>
            <a:ext cx="2160242" cy="1368153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6372200" y="3212976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•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1520" y="2924944"/>
            <a:ext cx="2880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•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39552" y="6237312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•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6444208" y="6165304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•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304_moskva2.jpg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  <a:softEdge rad="3175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3205643" y="0"/>
            <a:ext cx="27505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Россия -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5760" y="1412776"/>
            <a:ext cx="8892480" cy="5847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Формы сословно – представительных собраний:</a:t>
            </a:r>
            <a:endParaRPr lang="ru-RU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971600" y="3068960"/>
            <a:ext cx="1629783" cy="646986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dirty="0" smtClean="0"/>
              <a:t>АНГЛИЯ</a:t>
            </a:r>
            <a:endParaRPr lang="ru-RU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827584" y="4941168"/>
            <a:ext cx="1963051" cy="646986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dirty="0" smtClean="0"/>
              <a:t>ФРАНЦИЯ</a:t>
            </a:r>
            <a:endParaRPr lang="ru-RU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899592" y="2132856"/>
            <a:ext cx="1657422" cy="646986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dirty="0" smtClean="0"/>
              <a:t>РОССИЯ</a:t>
            </a:r>
            <a:endParaRPr lang="ru-RU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827584" y="4005064"/>
            <a:ext cx="1961599" cy="646986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dirty="0" smtClean="0"/>
              <a:t>ИСПАНИЯ</a:t>
            </a:r>
            <a:endParaRPr lang="ru-RU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251520" y="5877272"/>
            <a:ext cx="3578452" cy="646986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dirty="0" smtClean="0"/>
              <a:t>РЕЧЬ ПОСПОЛИТАЯ</a:t>
            </a:r>
            <a:endParaRPr lang="ru-RU" sz="3200" dirty="0"/>
          </a:p>
        </p:txBody>
      </p:sp>
      <p:sp>
        <p:nvSpPr>
          <p:cNvPr id="16" name="TextBox 15"/>
          <p:cNvSpPr txBox="1"/>
          <p:nvPr/>
        </p:nvSpPr>
        <p:spPr>
          <a:xfrm>
            <a:off x="5508104" y="4869160"/>
            <a:ext cx="3250370" cy="64698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dirty="0" smtClean="0"/>
              <a:t>ЗЕМСКИЙ СОБОР</a:t>
            </a:r>
            <a:endParaRPr lang="ru-RU" sz="3200" dirty="0"/>
          </a:p>
        </p:txBody>
      </p:sp>
      <p:sp>
        <p:nvSpPr>
          <p:cNvPr id="17" name="TextBox 16"/>
          <p:cNvSpPr txBox="1"/>
          <p:nvPr/>
        </p:nvSpPr>
        <p:spPr>
          <a:xfrm>
            <a:off x="5868144" y="3933056"/>
            <a:ext cx="2403366" cy="64698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dirty="0" smtClean="0"/>
              <a:t>ПАРЛАМЕНТ</a:t>
            </a:r>
            <a:endParaRPr lang="ru-RU" sz="3200" dirty="0"/>
          </a:p>
        </p:txBody>
      </p:sp>
      <p:sp>
        <p:nvSpPr>
          <p:cNvPr id="18" name="TextBox 17"/>
          <p:cNvSpPr txBox="1"/>
          <p:nvPr/>
        </p:nvSpPr>
        <p:spPr>
          <a:xfrm>
            <a:off x="6084168" y="2996952"/>
            <a:ext cx="1854183" cy="64698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dirty="0" smtClean="0"/>
              <a:t>КОРТЕСЫ</a:t>
            </a:r>
            <a:endParaRPr lang="ru-RU" sz="3200" dirty="0"/>
          </a:p>
        </p:txBody>
      </p:sp>
      <p:sp>
        <p:nvSpPr>
          <p:cNvPr id="19" name="TextBox 18"/>
          <p:cNvSpPr txBox="1"/>
          <p:nvPr/>
        </p:nvSpPr>
        <p:spPr>
          <a:xfrm>
            <a:off x="6372200" y="2132856"/>
            <a:ext cx="1277530" cy="64698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dirty="0" smtClean="0"/>
              <a:t>СЕЙМ</a:t>
            </a:r>
            <a:endParaRPr lang="ru-RU" sz="3200" dirty="0"/>
          </a:p>
        </p:txBody>
      </p:sp>
      <p:sp>
        <p:nvSpPr>
          <p:cNvPr id="20" name="TextBox 19"/>
          <p:cNvSpPr txBox="1"/>
          <p:nvPr/>
        </p:nvSpPr>
        <p:spPr>
          <a:xfrm>
            <a:off x="4788024" y="5877272"/>
            <a:ext cx="4163121" cy="64698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dirty="0" smtClean="0"/>
              <a:t>ГЕНЕРАЛЬНЫЕ ШТАТЫ </a:t>
            </a:r>
            <a:endParaRPr lang="ru-RU" sz="3200" dirty="0"/>
          </a:p>
        </p:txBody>
      </p:sp>
      <p:sp>
        <p:nvSpPr>
          <p:cNvPr id="21" name="TextBox 20"/>
          <p:cNvSpPr txBox="1"/>
          <p:nvPr/>
        </p:nvSpPr>
        <p:spPr>
          <a:xfrm>
            <a:off x="3995936" y="2204864"/>
            <a:ext cx="622927" cy="446154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wordArtVert"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СООТНЕСИТЕ</a:t>
            </a:r>
            <a:endParaRPr lang="ru-RU" sz="2400" b="1" dirty="0">
              <a:solidFill>
                <a:srgbClr val="C00000"/>
              </a:solidFill>
            </a:endParaRPr>
          </a:p>
        </p:txBody>
      </p:sp>
      <p:cxnSp>
        <p:nvCxnSpPr>
          <p:cNvPr id="28" name="Прямая со стрелкой 27"/>
          <p:cNvCxnSpPr>
            <a:stCxn id="6" idx="3"/>
          </p:cNvCxnSpPr>
          <p:nvPr/>
        </p:nvCxnSpPr>
        <p:spPr>
          <a:xfrm>
            <a:off x="2601383" y="3392453"/>
            <a:ext cx="3194753" cy="82863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stCxn id="10" idx="3"/>
            <a:endCxn id="18" idx="1"/>
          </p:cNvCxnSpPr>
          <p:nvPr/>
        </p:nvCxnSpPr>
        <p:spPr>
          <a:xfrm flipV="1">
            <a:off x="2789183" y="3320445"/>
            <a:ext cx="3294985" cy="100811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stCxn id="7" idx="3"/>
            <a:endCxn id="20" idx="1"/>
          </p:cNvCxnSpPr>
          <p:nvPr/>
        </p:nvCxnSpPr>
        <p:spPr>
          <a:xfrm>
            <a:off x="2790635" y="5264661"/>
            <a:ext cx="1997389" cy="93610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 flipV="1">
            <a:off x="3851920" y="2636912"/>
            <a:ext cx="2470220" cy="356385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8" idx="3"/>
            <a:endCxn id="16" idx="1"/>
          </p:cNvCxnSpPr>
          <p:nvPr/>
        </p:nvCxnSpPr>
        <p:spPr>
          <a:xfrm>
            <a:off x="2557014" y="2456349"/>
            <a:ext cx="2951090" cy="273630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851975" y="836712"/>
            <a:ext cx="75362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СОСЛОВНО – ПРЕДСТАВИТЕЛЬНАЯ МОНАРХИЯ.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1-1-1-Ivan.Groznui.portret.bez.retyshi.3.seriya.2012.SATRip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219200" y="1600200"/>
            <a:ext cx="6705600" cy="3657600"/>
          </a:xfrm>
          <a:prstGeom prst="rect">
            <a:avLst/>
          </a:prstGeom>
        </p:spPr>
      </p:pic>
      <p:pic>
        <p:nvPicPr>
          <p:cNvPr id="4" name="Рисунок 3" descr="5304_moskva2.jpg"/>
          <p:cNvPicPr>
            <a:picLocks noChangeAspect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  <a:softEdge rad="3175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4564686" y="188640"/>
            <a:ext cx="3417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15817" y="1772816"/>
            <a:ext cx="144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026" name="Picture 2" descr="http://upload.wikimedia.org/wikipedia/commons/thumb/0/0c/Louis_XI_%28King_of_France%29.jpg/300px-Louis_XI_%28King_of_France%2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552" y="3356992"/>
            <a:ext cx="2300847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 descr="http://www.hrono.ru/img/portrety/genrih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74998" y="3356992"/>
            <a:ext cx="2394004" cy="2664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2" name="Picture 8" descr="http://t0.gstatic.com/images?q=tbn:ANd9GcQRseG6TCajXIK9x8SRr-pcHEFpqvffdupaQTDeyqct-lzeC1Ur&amp;t=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44208" y="3356992"/>
            <a:ext cx="2140074" cy="26380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602542" y="1268760"/>
            <a:ext cx="7938916" cy="181588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Во времена, когда идет становление, единых государств, на престолах, как правило появляются тираны.</a:t>
            </a:r>
          </a:p>
          <a:p>
            <a:pPr algn="ctr"/>
            <a:r>
              <a:rPr lang="ru-RU" sz="2800" b="1" dirty="0" smtClean="0"/>
              <a:t> В России – Иван Грозный,…..</a:t>
            </a:r>
            <a:endParaRPr lang="ru-RU" sz="28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851640" y="188640"/>
            <a:ext cx="54407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Продолжите ряд:</a:t>
            </a:r>
            <a:endParaRPr lang="ru-RU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3568" y="6093296"/>
            <a:ext cx="2032929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/>
              <a:t>Франция - ?</a:t>
            </a:r>
            <a:endParaRPr lang="ru-RU" sz="2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635896" y="6165304"/>
            <a:ext cx="1720599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/>
              <a:t>Англия - ?</a:t>
            </a:r>
            <a:endParaRPr lang="ru-RU" sz="2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588224" y="6165304"/>
            <a:ext cx="1955985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/>
              <a:t>Испания - ?</a:t>
            </a:r>
            <a:endParaRPr lang="ru-RU" sz="28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39552" y="3356992"/>
            <a:ext cx="2304256" cy="26369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347864" y="3356992"/>
            <a:ext cx="2448272" cy="26642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6444208" y="3356992"/>
            <a:ext cx="2232248" cy="26642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39552" y="6093296"/>
            <a:ext cx="2232248" cy="5543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Людовик</a:t>
            </a:r>
            <a:r>
              <a:rPr 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XI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419872" y="6093296"/>
            <a:ext cx="23762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Генрих</a:t>
            </a:r>
            <a:r>
              <a:rPr 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VIII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516216" y="6165304"/>
            <a:ext cx="2232248" cy="5543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Филипп</a:t>
            </a:r>
            <a:r>
              <a:rPr 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II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39552" y="6093296"/>
            <a:ext cx="2232248" cy="5543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Франция - ?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419872" y="6093296"/>
            <a:ext cx="2376264" cy="5543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Англия - ?</a:t>
            </a:r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28" name="GC_IS_MaslovaNV_konkursMM5_videofragment2.avi.avi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9" cstate="print"/>
          <a:stretch>
            <a:fillRect/>
          </a:stretch>
        </p:blipFill>
        <p:spPr>
          <a:xfrm>
            <a:off x="1219200" y="1600200"/>
            <a:ext cx="6705600" cy="3657600"/>
          </a:xfrm>
          <a:prstGeom prst="rect">
            <a:avLst/>
          </a:prstGeom>
        </p:spPr>
      </p:pic>
      <p:sp>
        <p:nvSpPr>
          <p:cNvPr id="24" name="Прямоугольник 23"/>
          <p:cNvSpPr/>
          <p:nvPr/>
        </p:nvSpPr>
        <p:spPr>
          <a:xfrm>
            <a:off x="6444208" y="6093296"/>
            <a:ext cx="23762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Испании - ?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afterEffect">
                                  <p:stCondLst>
                                    <p:cond delay="32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8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video>
              <p:cMediaNode>
                <p:cTn id="4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video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2" dur="1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video fullScrn="1">
              <p:cMediaNode>
                <p:cTn id="5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video>
          </p:childTnLst>
        </p:cTn>
      </p:par>
    </p:tnLst>
    <p:bldLst>
      <p:bldP spid="16" grpId="0" animBg="1"/>
      <p:bldP spid="17" grpId="0" animBg="1"/>
      <p:bldP spid="18" grpId="0" animBg="1"/>
      <p:bldP spid="25" grpId="0" animBg="1"/>
      <p:bldP spid="26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304_moskva2.jpg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  <a:softEdge rad="3175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251520" y="69269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707904" y="260648"/>
            <a:ext cx="16936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u="sng" dirty="0" smtClean="0"/>
              <a:t>Приложение:</a:t>
            </a:r>
            <a:endParaRPr lang="ru-RU" sz="2000" b="1" u="sng" dirty="0"/>
          </a:p>
        </p:txBody>
      </p:sp>
      <p:sp>
        <p:nvSpPr>
          <p:cNvPr id="9" name="TextBox 8"/>
          <p:cNvSpPr txBox="1"/>
          <p:nvPr/>
        </p:nvSpPr>
        <p:spPr>
          <a:xfrm>
            <a:off x="251520" y="1772816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2</a:t>
            </a:r>
            <a:endParaRPr lang="ru-RU" sz="16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39552" y="764704"/>
            <a:ext cx="82809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http://ru.wikipedia.org/wiki/%D0%A4%D0%B8%D0%BB%D0%B8%D0%BF%D0%BF_II_%28%D0%BC%D0%B8%D1%82%D1%80%D0%BE%D0%BF%D0%BE%D0%BB%D0%B8%D1%82_%D0%9C%D0%BE%D1%81%D0%BA%D0%BE%D0%B2%D1%81%D0%BA%D0%B8%D0%B9%29</a:t>
            </a:r>
            <a:endParaRPr lang="ru-RU" sz="16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11560" y="1700808"/>
            <a:ext cx="81369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http://ru.wikipedia.org/wiki/%D0%9D%D0%BE%D0%B2%D0%B3%D0%BE%D1%80%D0%BE%D0%B4%D1%81%D0%BA%D0%B8%D0%B9_%D0%BF%D0%BE%D0%B3%D1%80%D0%BE%D0%BC</a:t>
            </a:r>
            <a:endParaRPr lang="ru-RU" sz="1600" dirty="0"/>
          </a:p>
        </p:txBody>
      </p:sp>
      <p:sp>
        <p:nvSpPr>
          <p:cNvPr id="13" name="TextBox 12"/>
          <p:cNvSpPr txBox="1"/>
          <p:nvPr/>
        </p:nvSpPr>
        <p:spPr>
          <a:xfrm>
            <a:off x="251520" y="2420888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3</a:t>
            </a:r>
            <a:endParaRPr lang="ru-RU" sz="16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11560" y="2420888"/>
            <a:ext cx="407913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/>
              <a:t>http://www.portal-slovo.ru/history/40183.php</a:t>
            </a:r>
            <a:endParaRPr lang="ru-RU" sz="1600" dirty="0"/>
          </a:p>
        </p:txBody>
      </p:sp>
      <p:sp>
        <p:nvSpPr>
          <p:cNvPr id="15" name="TextBox 14"/>
          <p:cNvSpPr txBox="1"/>
          <p:nvPr/>
        </p:nvSpPr>
        <p:spPr>
          <a:xfrm>
            <a:off x="251520" y="2924944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4</a:t>
            </a:r>
            <a:endParaRPr lang="ru-RU" sz="16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611560" y="2924944"/>
            <a:ext cx="32712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/>
              <a:t>http://library.ispu.ru:8001/history/1/</a:t>
            </a:r>
            <a:endParaRPr lang="ru-RU" sz="1600" dirty="0"/>
          </a:p>
        </p:txBody>
      </p:sp>
      <p:sp>
        <p:nvSpPr>
          <p:cNvPr id="17" name="TextBox 16"/>
          <p:cNvSpPr txBox="1"/>
          <p:nvPr/>
        </p:nvSpPr>
        <p:spPr>
          <a:xfrm>
            <a:off x="251520" y="3429000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5</a:t>
            </a:r>
            <a:endParaRPr lang="ru-RU" sz="1600" dirty="0"/>
          </a:p>
        </p:txBody>
      </p:sp>
      <p:sp>
        <p:nvSpPr>
          <p:cNvPr id="18" name="TextBox 17"/>
          <p:cNvSpPr txBox="1"/>
          <p:nvPr/>
        </p:nvSpPr>
        <p:spPr>
          <a:xfrm>
            <a:off x="611560" y="4293096"/>
            <a:ext cx="88154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Хрестоматия по истории России: В 4 тт. – Т. 1. С древнейших времен до</a:t>
            </a:r>
            <a:r>
              <a:rPr lang="en-US" sz="1600" dirty="0" smtClean="0"/>
              <a:t> XVII</a:t>
            </a:r>
            <a:r>
              <a:rPr lang="ru-RU" sz="1600" dirty="0" smtClean="0"/>
              <a:t> века/Сост.: Бабич И.В., </a:t>
            </a:r>
          </a:p>
          <a:p>
            <a:r>
              <a:rPr lang="ru-RU" sz="1600" dirty="0" smtClean="0"/>
              <a:t>Захаров В.Н., </a:t>
            </a:r>
            <a:r>
              <a:rPr lang="ru-RU" sz="1600" dirty="0" err="1" smtClean="0"/>
              <a:t>Уколова</a:t>
            </a:r>
            <a:r>
              <a:rPr lang="ru-RU" sz="1600" dirty="0" smtClean="0"/>
              <a:t> И. Е., М., 1994, с.250 – 256.</a:t>
            </a:r>
            <a:endParaRPr lang="ru-RU" sz="1600" dirty="0"/>
          </a:p>
        </p:txBody>
      </p:sp>
      <p:sp>
        <p:nvSpPr>
          <p:cNvPr id="19" name="TextBox 18"/>
          <p:cNvSpPr txBox="1"/>
          <p:nvPr/>
        </p:nvSpPr>
        <p:spPr>
          <a:xfrm>
            <a:off x="251520" y="3861048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6</a:t>
            </a:r>
            <a:endParaRPr lang="ru-RU" sz="16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611560" y="3429000"/>
            <a:ext cx="407913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/>
              <a:t>http://www.portal-slovo.ru/history/40183.php</a:t>
            </a:r>
            <a:endParaRPr lang="ru-RU" sz="1600" dirty="0"/>
          </a:p>
        </p:txBody>
      </p:sp>
      <p:sp>
        <p:nvSpPr>
          <p:cNvPr id="23" name="TextBox 22"/>
          <p:cNvSpPr txBox="1"/>
          <p:nvPr/>
        </p:nvSpPr>
        <p:spPr>
          <a:xfrm>
            <a:off x="611560" y="3933056"/>
            <a:ext cx="42940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История в таблицах и схемах., СПб., 2003, с. 22.</a:t>
            </a:r>
            <a:endParaRPr lang="ru-RU" sz="1600" dirty="0"/>
          </a:p>
        </p:txBody>
      </p:sp>
      <p:sp>
        <p:nvSpPr>
          <p:cNvPr id="24" name="TextBox 23"/>
          <p:cNvSpPr txBox="1"/>
          <p:nvPr/>
        </p:nvSpPr>
        <p:spPr>
          <a:xfrm>
            <a:off x="251520" y="4365104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7</a:t>
            </a:r>
            <a:endParaRPr lang="ru-RU" sz="1600" dirty="0"/>
          </a:p>
        </p:txBody>
      </p:sp>
      <p:sp>
        <p:nvSpPr>
          <p:cNvPr id="25" name="TextBox 24"/>
          <p:cNvSpPr txBox="1"/>
          <p:nvPr/>
        </p:nvSpPr>
        <p:spPr>
          <a:xfrm>
            <a:off x="251520" y="4869160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8</a:t>
            </a:r>
            <a:endParaRPr lang="ru-RU" sz="1600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467544" y="4941168"/>
            <a:ext cx="8172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Хрестоматия по истории России: В 4 тт. – Т. 1. С древнейших времен до</a:t>
            </a:r>
            <a:r>
              <a:rPr lang="en-US" sz="1600" dirty="0" smtClean="0"/>
              <a:t> XVII</a:t>
            </a:r>
            <a:r>
              <a:rPr lang="ru-RU" sz="1600" dirty="0" smtClean="0"/>
              <a:t> века/Сост.: Бабич И.В., Захаров В.Н., </a:t>
            </a:r>
            <a:r>
              <a:rPr lang="ru-RU" sz="1600" dirty="0" err="1" smtClean="0"/>
              <a:t>Уколова</a:t>
            </a:r>
            <a:r>
              <a:rPr lang="ru-RU" sz="1600" dirty="0" smtClean="0"/>
              <a:t> И. Е., М., 1994, с.249 – 250.</a:t>
            </a:r>
            <a:endParaRPr lang="ru-RU" sz="1600" dirty="0"/>
          </a:p>
        </p:txBody>
      </p:sp>
      <p:sp>
        <p:nvSpPr>
          <p:cNvPr id="27" name="TextBox 26"/>
          <p:cNvSpPr txBox="1"/>
          <p:nvPr/>
        </p:nvSpPr>
        <p:spPr>
          <a:xfrm>
            <a:off x="251520" y="5589240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9</a:t>
            </a:r>
            <a:endParaRPr lang="ru-RU" sz="160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539552" y="5589240"/>
            <a:ext cx="8244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Хрестоматия по истории России: В 4 тт. – Т. 1. С древнейших времен до</a:t>
            </a:r>
            <a:r>
              <a:rPr lang="en-US" sz="1600" dirty="0" smtClean="0"/>
              <a:t> XVII</a:t>
            </a:r>
            <a:r>
              <a:rPr lang="ru-RU" sz="1600" dirty="0" smtClean="0"/>
              <a:t> века/Сост.: Бабич И.В., Захаров В.Н., </a:t>
            </a:r>
            <a:r>
              <a:rPr lang="ru-RU" sz="1600" dirty="0" err="1" smtClean="0"/>
              <a:t>Уколова</a:t>
            </a:r>
            <a:r>
              <a:rPr lang="ru-RU" sz="1600" dirty="0" smtClean="0"/>
              <a:t> И. Е., М., 1994, с.248 – 249.</a:t>
            </a:r>
            <a:endParaRPr lang="ru-RU" sz="16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2556801" y="0"/>
            <a:ext cx="40303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Мой университет - </a:t>
            </a:r>
            <a:r>
              <a:rPr lang="en-US" u="sng" dirty="0" smtClean="0">
                <a:hlinkClick r:id="rId3"/>
              </a:rPr>
              <a:t>www</a:t>
            </a:r>
            <a:r>
              <a:rPr lang="ru-RU" u="sng" dirty="0" smtClean="0">
                <a:hlinkClick r:id="rId3"/>
              </a:rPr>
              <a:t>.</a:t>
            </a:r>
            <a:r>
              <a:rPr lang="en-US" u="sng" dirty="0" err="1" smtClean="0">
                <a:hlinkClick r:id="rId3"/>
              </a:rPr>
              <a:t>moi</a:t>
            </a:r>
            <a:r>
              <a:rPr lang="ru-RU" u="sng" dirty="0" smtClean="0">
                <a:hlinkClick r:id="rId3"/>
              </a:rPr>
              <a:t>-</a:t>
            </a:r>
            <a:r>
              <a:rPr lang="en-US" u="sng" dirty="0" err="1" smtClean="0">
                <a:hlinkClick r:id="rId3"/>
              </a:rPr>
              <a:t>mummi</a:t>
            </a:r>
            <a:r>
              <a:rPr lang="ru-RU" u="sng" dirty="0" smtClean="0">
                <a:hlinkClick r:id="rId3"/>
              </a:rPr>
              <a:t>.</a:t>
            </a:r>
            <a:r>
              <a:rPr lang="en-US" u="sng" dirty="0" err="1" smtClean="0">
                <a:hlinkClick r:id="rId3"/>
              </a:rPr>
              <a:t>ru</a:t>
            </a:r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95736" y="6093296"/>
            <a:ext cx="433080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http://www.youtube.com/watch?v=1atQCKVerT8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http://www.youtube.com/watch?v=JjzJHbU89KQ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2534</TotalTime>
  <Words>284</Words>
  <Application>Microsoft Office PowerPoint</Application>
  <PresentationFormat>Экран (4:3)</PresentationFormat>
  <Paragraphs>62</Paragraphs>
  <Slides>4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Слайд 1</vt:lpstr>
      <vt:lpstr>Слайд 2</vt:lpstr>
      <vt:lpstr>Слайд 3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Наташа</dc:creator>
  <cp:lastModifiedBy>Наташа</cp:lastModifiedBy>
  <cp:revision>326</cp:revision>
  <dcterms:created xsi:type="dcterms:W3CDTF">2012-08-02T08:52:16Z</dcterms:created>
  <dcterms:modified xsi:type="dcterms:W3CDTF">2014-04-17T07:49:09Z</dcterms:modified>
</cp:coreProperties>
</file>