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62" r:id="rId3"/>
    <p:sldId id="268" r:id="rId4"/>
    <p:sldId id="270" r:id="rId5"/>
    <p:sldId id="271" r:id="rId6"/>
    <p:sldId id="269" r:id="rId7"/>
    <p:sldId id="273" r:id="rId8"/>
    <p:sldId id="274" r:id="rId9"/>
    <p:sldId id="276" r:id="rId10"/>
    <p:sldId id="277" r:id="rId11"/>
    <p:sldId id="278" r:id="rId12"/>
    <p:sldId id="279" r:id="rId13"/>
    <p:sldId id="275" r:id="rId14"/>
    <p:sldId id="258" r:id="rId15"/>
    <p:sldId id="259" r:id="rId16"/>
    <p:sldId id="260" r:id="rId17"/>
    <p:sldId id="263" r:id="rId18"/>
    <p:sldId id="264" r:id="rId19"/>
    <p:sldId id="265" r:id="rId20"/>
    <p:sldId id="266" r:id="rId21"/>
    <p:sldId id="26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2B19BA-4A23-4828-812E-F7CC3A0F9D34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EC81EC-F200-4247-B598-E63ECD4A8B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7194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846" indent="-28571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2841" indent="-22856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9977" indent="-22856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113" indent="-22856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249" indent="-228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386" indent="-228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8522" indent="-228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5658" indent="-22856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4785BE72-5C05-4936-82EA-C21811520869}" type="slidenum">
              <a:rPr lang="ru-RU" smtClean="0"/>
              <a:pPr eaLnBrk="1" hangingPunct="1">
                <a:defRPr/>
              </a:pPr>
              <a:t>21</a:t>
            </a:fld>
            <a:endParaRPr lang="ru-RU" smtClean="0"/>
          </a:p>
        </p:txBody>
      </p:sp>
      <p:sp>
        <p:nvSpPr>
          <p:cNvPr id="3072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4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  <p:sp>
        <p:nvSpPr>
          <p:cNvPr id="30725" name="Номер слайда 3"/>
          <p:cNvSpPr txBox="1">
            <a:spLocks noGrp="1"/>
          </p:cNvSpPr>
          <p:nvPr/>
        </p:nvSpPr>
        <p:spPr bwMode="auto">
          <a:xfrm>
            <a:off x="3884988" y="8684773"/>
            <a:ext cx="2971431" cy="457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8" tIns="45714" rIns="91428" bIns="45714" anchor="b"/>
          <a:lstStyle>
            <a:lvl1pPr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FCAE014A-C915-4AF3-8362-95C59A785022}" type="slidenum">
              <a:rPr lang="en-US" sz="1200">
                <a:solidFill>
                  <a:schemeClr val="tx1"/>
                </a:solidFill>
                <a:latin typeface="Arial" charset="0"/>
              </a:rPr>
              <a:pPr algn="r" eaLnBrk="1" hangingPunct="1"/>
              <a:t>21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5DD-C0B4-44FB-9C59-AFD7FE38223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9AEE-9657-487E-A354-247DE6F25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4888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5DD-C0B4-44FB-9C59-AFD7FE38223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9AEE-9657-487E-A354-247DE6F25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884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5DD-C0B4-44FB-9C59-AFD7FE38223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9AEE-9657-487E-A354-247DE6F25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8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5DD-C0B4-44FB-9C59-AFD7FE38223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9AEE-9657-487E-A354-247DE6F25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543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5DD-C0B4-44FB-9C59-AFD7FE38223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9AEE-9657-487E-A354-247DE6F25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345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5DD-C0B4-44FB-9C59-AFD7FE38223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9AEE-9657-487E-A354-247DE6F25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939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5DD-C0B4-44FB-9C59-AFD7FE38223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9AEE-9657-487E-A354-247DE6F25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237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5DD-C0B4-44FB-9C59-AFD7FE38223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9AEE-9657-487E-A354-247DE6F25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695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5DD-C0B4-44FB-9C59-AFD7FE38223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9AEE-9657-487E-A354-247DE6F25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150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5DD-C0B4-44FB-9C59-AFD7FE38223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9AEE-9657-487E-A354-247DE6F25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027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865DD-C0B4-44FB-9C59-AFD7FE38223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9AEE-9657-487E-A354-247DE6F25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184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865DD-C0B4-44FB-9C59-AFD7FE38223F}" type="datetimeFigureOut">
              <a:rPr lang="ru-RU" smtClean="0"/>
              <a:t>24.04.2013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59AEE-9657-487E-A354-247DE6F251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535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umc.tomsk.r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hyperlink" Target="mailto:shatrova65@mail.ru" TargetMode="External"/><Relationship Id="rId4" Type="http://schemas.openxmlformats.org/officeDocument/2006/relationships/hyperlink" Target="mailto:umc@tomsknet.ru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1268413"/>
            <a:ext cx="8440737" cy="29527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1800" dirty="0" smtClean="0">
                <a:solidFill>
                  <a:schemeClr val="folHlink"/>
                </a:solidFill>
              </a:rPr>
              <a:t/>
            </a:r>
            <a:br>
              <a:rPr lang="ru-RU" sz="1800" dirty="0" smtClean="0">
                <a:solidFill>
                  <a:schemeClr val="folHlink"/>
                </a:solidFill>
              </a:rPr>
            </a:br>
            <a:r>
              <a:rPr lang="ru-RU" sz="1800" dirty="0" smtClean="0">
                <a:solidFill>
                  <a:schemeClr val="folHlink"/>
                </a:solidFill>
              </a:rPr>
              <a:t/>
            </a:r>
            <a:br>
              <a:rPr lang="ru-RU" sz="1800" dirty="0" smtClean="0">
                <a:solidFill>
                  <a:schemeClr val="folHlink"/>
                </a:solidFill>
              </a:rPr>
            </a:br>
            <a:r>
              <a:rPr lang="ru-RU" sz="1800" dirty="0" smtClean="0">
                <a:solidFill>
                  <a:schemeClr val="folHlink"/>
                </a:solidFill>
              </a:rPr>
              <a:t/>
            </a:r>
            <a:br>
              <a:rPr lang="ru-RU" sz="1800" dirty="0" smtClean="0">
                <a:solidFill>
                  <a:schemeClr val="folHlink"/>
                </a:solidFill>
              </a:rPr>
            </a:br>
            <a:r>
              <a:rPr lang="ru-RU" sz="3600" b="1" dirty="0" smtClean="0">
                <a:solidFill>
                  <a:srgbClr val="C00000"/>
                </a:solidFill>
              </a:rPr>
              <a:t>Областная научно-практическая лаборатория по апробации и применению практико-ориентированных технологий профессионального образования</a:t>
            </a:r>
            <a:endParaRPr lang="ru-RU" sz="4000" b="1" dirty="0" smtClean="0">
              <a:solidFill>
                <a:srgbClr val="C00000"/>
              </a:solidFill>
            </a:endParaRP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50825" y="4868863"/>
            <a:ext cx="8532813" cy="15573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chemeClr val="tx2"/>
                </a:solidFill>
              </a:rPr>
              <a:t>Елена Александровна Шатрова,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chemeClr val="tx2"/>
                </a:solidFill>
              </a:rPr>
              <a:t>заместитель директора ОГБОУ ДО «УМЦ ДПО»</a:t>
            </a:r>
          </a:p>
          <a:p>
            <a:pPr eaLnBrk="1" hangingPunct="1">
              <a:lnSpc>
                <a:spcPct val="80000"/>
              </a:lnSpc>
            </a:pPr>
            <a:endParaRPr lang="ru-RU" sz="2400" b="1" dirty="0" smtClean="0">
              <a:solidFill>
                <a:schemeClr val="tx2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solidFill>
                  <a:schemeClr val="tx2"/>
                </a:solidFill>
              </a:rPr>
              <a:t>24 апреля 2013г.</a:t>
            </a:r>
          </a:p>
        </p:txBody>
      </p:sp>
      <p:pic>
        <p:nvPicPr>
          <p:cNvPr id="3076" name="Рисунок 5" descr="um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573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081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Обозначения в </a:t>
            </a:r>
            <a:r>
              <a:rPr lang="ru-RU" dirty="0" err="1">
                <a:solidFill>
                  <a:schemeClr val="accent2"/>
                </a:solidFill>
              </a:rPr>
              <a:t>метаплане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507288" cy="4968552"/>
          </a:xfrm>
        </p:spPr>
        <p:txBody>
          <a:bodyPr>
            <a:normAutofit fontScale="92500" lnSpcReduction="10000"/>
          </a:bodyPr>
          <a:lstStyle/>
          <a:p>
            <a:pPr marL="3676650" lvl="8" indent="-271463"/>
            <a:r>
              <a:rPr lang="ru-RU" dirty="0"/>
              <a:t>понятий фактического характера, для обозначения причинно-следственных связей и дополняющей информации к прямоугольникам</a:t>
            </a:r>
            <a:r>
              <a:rPr lang="ru-RU" dirty="0" smtClean="0"/>
              <a:t>.</a:t>
            </a:r>
          </a:p>
          <a:p>
            <a:pPr marL="3405187" lvl="8" indent="0">
              <a:buNone/>
            </a:pPr>
            <a:endParaRPr lang="ru-RU" dirty="0"/>
          </a:p>
          <a:p>
            <a:pPr marL="3405187" lvl="8" indent="0">
              <a:buNone/>
            </a:pPr>
            <a:endParaRPr lang="ru-RU" dirty="0" smtClean="0"/>
          </a:p>
          <a:p>
            <a:pPr marL="3676650" lvl="8" indent="-271463"/>
            <a:r>
              <a:rPr lang="ru-RU" dirty="0"/>
              <a:t>опорные понятия. С помощью прямоугольников конструируются столбцы таблиц, структуры </a:t>
            </a:r>
            <a:r>
              <a:rPr lang="ru-RU" dirty="0" smtClean="0"/>
              <a:t>древа</a:t>
            </a:r>
          </a:p>
          <a:p>
            <a:pPr marL="3676650" lvl="8" indent="-271463"/>
            <a:endParaRPr lang="ru-RU" dirty="0"/>
          </a:p>
          <a:p>
            <a:pPr marL="3676650" lvl="8" indent="-271463"/>
            <a:endParaRPr lang="ru-RU" dirty="0" smtClean="0"/>
          </a:p>
          <a:p>
            <a:pPr marL="3676650" lvl="8" indent="-271463"/>
            <a:endParaRPr lang="ru-RU" dirty="0"/>
          </a:p>
          <a:p>
            <a:pPr marL="3676650" lvl="8" indent="-271463"/>
            <a:r>
              <a:rPr lang="ru-RU" dirty="0"/>
              <a:t>видовые или единичные понятия, которые заполняют основной объем учебной информации. Маленькими кругами обозначают нумерацию, а также отдельные моменты важных вопросов. </a:t>
            </a:r>
          </a:p>
          <a:p>
            <a:pPr lvl="8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39552" y="1700808"/>
            <a:ext cx="3240360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565903" y="3212976"/>
            <a:ext cx="2952328" cy="12961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285983" y="5157192"/>
            <a:ext cx="1512168" cy="13681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4800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Цвета в </a:t>
            </a:r>
            <a:r>
              <a:rPr lang="ru-RU" dirty="0" err="1" smtClean="0">
                <a:solidFill>
                  <a:schemeClr val="accent2"/>
                </a:solidFill>
              </a:rPr>
              <a:t>метаплане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Белый</a:t>
            </a:r>
          </a:p>
          <a:p>
            <a:r>
              <a:rPr lang="ru-RU" dirty="0" smtClean="0"/>
              <a:t>Светло-зеленый</a:t>
            </a:r>
          </a:p>
          <a:p>
            <a:r>
              <a:rPr lang="ru-RU" dirty="0" smtClean="0"/>
              <a:t>Светло-желтый</a:t>
            </a:r>
          </a:p>
          <a:p>
            <a:r>
              <a:rPr lang="ru-RU" dirty="0" smtClean="0"/>
              <a:t>Светло-розовый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518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Цвета в </a:t>
            </a:r>
            <a:r>
              <a:rPr lang="ru-RU" dirty="0" err="1" smtClean="0">
                <a:solidFill>
                  <a:schemeClr val="accent2"/>
                </a:solidFill>
              </a:rPr>
              <a:t>метаплане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Использовать не более 3-4 цветов </a:t>
            </a:r>
          </a:p>
          <a:p>
            <a:r>
              <a:rPr lang="ru-RU" dirty="0" smtClean="0"/>
              <a:t>Иллюстрировать одним цветом одинаковые положения, признаки понятий</a:t>
            </a:r>
          </a:p>
          <a:p>
            <a:r>
              <a:rPr lang="ru-RU" dirty="0" smtClean="0"/>
              <a:t>Избегать ярких оттенков</a:t>
            </a:r>
          </a:p>
          <a:p>
            <a:r>
              <a:rPr lang="ru-RU" dirty="0" smtClean="0"/>
              <a:t>Обеспечивать хороший контраст фигур и тона</a:t>
            </a:r>
          </a:p>
          <a:p>
            <a:r>
              <a:rPr lang="ru-RU" dirty="0" smtClean="0"/>
              <a:t>Не забывать о том, что цвет может вызывать ассоциации, например, </a:t>
            </a:r>
            <a:r>
              <a:rPr lang="ru-RU" b="1" dirty="0" smtClean="0">
                <a:solidFill>
                  <a:schemeClr val="accent2"/>
                </a:solidFill>
              </a:rPr>
              <a:t>красным</a:t>
            </a:r>
            <a:r>
              <a:rPr lang="ru-RU" dirty="0" smtClean="0"/>
              <a:t>, </a:t>
            </a:r>
            <a:r>
              <a:rPr lang="ru-RU" b="1" dirty="0" smtClean="0">
                <a:solidFill>
                  <a:srgbClr val="FFFF00"/>
                </a:solidFill>
              </a:rPr>
              <a:t>желтым</a:t>
            </a:r>
            <a:r>
              <a:rPr lang="ru-RU" dirty="0" smtClean="0"/>
              <a:t> и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оранжевым</a:t>
            </a:r>
            <a:r>
              <a:rPr lang="ru-RU" dirty="0" smtClean="0"/>
              <a:t>, как правило, выделяют указания, требующие обязательного выполнения.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7354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/>
            <a:r>
              <a:rPr lang="ru-RU" b="1" cap="none" dirty="0" smtClean="0">
                <a:solidFill>
                  <a:schemeClr val="accent2"/>
                </a:solidFill>
                <a:latin typeface="Times New Roman" pitchFamily="18" charset="0"/>
              </a:rPr>
              <a:t>Оформление </a:t>
            </a:r>
            <a:r>
              <a:rPr lang="ru-RU" b="1" cap="none" dirty="0" smtClean="0">
                <a:solidFill>
                  <a:schemeClr val="accent2"/>
                </a:solidFill>
                <a:latin typeface="Times New Roman" pitchFamily="18" charset="0"/>
              </a:rPr>
              <a:t>работы</a:t>
            </a:r>
            <a:endParaRPr lang="ru-RU" b="1" cap="none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45059" name="Picture 3" descr="MetaSprache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9750" y="1557338"/>
            <a:ext cx="3286125" cy="4608512"/>
          </a:xfrm>
          <a:noFill/>
          <a:ln/>
        </p:spPr>
      </p:pic>
      <p:pic>
        <p:nvPicPr>
          <p:cNvPr id="45060" name="Picture 4" descr="MetaElemen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1557338"/>
            <a:ext cx="3384550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271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Технология позиционного обучения</a:t>
            </a:r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>
          <a:xfrm>
            <a:off x="251520" y="1700808"/>
            <a:ext cx="8703940" cy="46188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Автором</a:t>
            </a:r>
            <a:r>
              <a:rPr lang="ru-RU" sz="2400" dirty="0" smtClean="0"/>
              <a:t> </a:t>
            </a:r>
            <a:r>
              <a:rPr lang="ru-RU" sz="2400" dirty="0"/>
              <a:t>технологии </a:t>
            </a:r>
            <a:r>
              <a:rPr lang="ru-RU" sz="2400" dirty="0" smtClean="0"/>
              <a:t>позиционного обучения является </a:t>
            </a:r>
            <a:r>
              <a:rPr lang="ru-RU" sz="2400" dirty="0"/>
              <a:t>доктор психологических наук, </a:t>
            </a:r>
            <a:r>
              <a:rPr lang="ru-RU" sz="2400" dirty="0" smtClean="0"/>
              <a:t>профессор </a:t>
            </a:r>
            <a:r>
              <a:rPr lang="ru-RU" sz="2400" b="1" dirty="0" smtClean="0">
                <a:solidFill>
                  <a:schemeClr val="tx2"/>
                </a:solidFill>
              </a:rPr>
              <a:t>Николай</a:t>
            </a:r>
            <a:r>
              <a:rPr lang="ru-RU" sz="2400" b="1" dirty="0">
                <a:solidFill>
                  <a:schemeClr val="tx2"/>
                </a:solidFill>
              </a:rPr>
              <a:t> Евгеньевич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Веракса</a:t>
            </a:r>
            <a:r>
              <a:rPr lang="ru-RU" sz="2400" b="1" dirty="0">
                <a:solidFill>
                  <a:schemeClr val="tx2"/>
                </a:solidFill>
              </a:rPr>
              <a:t>.  </a:t>
            </a:r>
            <a:endParaRPr lang="ru-RU" sz="2400" b="1" dirty="0" smtClean="0">
              <a:solidFill>
                <a:schemeClr val="tx2"/>
              </a:solidFill>
            </a:endParaRPr>
          </a:p>
          <a:p>
            <a:r>
              <a:rPr lang="ru-RU" sz="2400" b="1" dirty="0" smtClean="0">
                <a:solidFill>
                  <a:schemeClr val="tx2"/>
                </a:solidFill>
              </a:rPr>
              <a:t>Идея позиционного подхода </a:t>
            </a:r>
            <a:r>
              <a:rPr lang="ru-RU" sz="2400" dirty="0" smtClean="0"/>
              <a:t>основана на </a:t>
            </a:r>
            <a:r>
              <a:rPr lang="ru-RU" sz="2400" b="1" dirty="0" smtClean="0">
                <a:solidFill>
                  <a:schemeClr val="tx2"/>
                </a:solidFill>
              </a:rPr>
              <a:t>принципе субъективности в обучении</a:t>
            </a:r>
            <a:r>
              <a:rPr lang="ru-RU" sz="2400" b="1" dirty="0"/>
              <a:t> </a:t>
            </a:r>
            <a:r>
              <a:rPr lang="ru-RU" sz="2400" b="1" dirty="0" smtClean="0"/>
              <a:t>(</a:t>
            </a:r>
            <a:r>
              <a:rPr lang="ru-RU" sz="2400" dirty="0" smtClean="0"/>
              <a:t>каждый учащийся является субъектом образовательного процесса).</a:t>
            </a:r>
          </a:p>
          <a:p>
            <a:r>
              <a:rPr lang="ru-RU" sz="2400" b="1" dirty="0">
                <a:solidFill>
                  <a:schemeClr val="tx2"/>
                </a:solidFill>
              </a:rPr>
              <a:t>Педагогическая </a:t>
            </a:r>
            <a:r>
              <a:rPr lang="ru-RU" sz="2400" b="1" dirty="0">
                <a:solidFill>
                  <a:schemeClr val="tx2"/>
                </a:solidFill>
              </a:rPr>
              <a:t>идея </a:t>
            </a:r>
            <a:r>
              <a:rPr lang="ru-RU" sz="2400" b="1" dirty="0" smtClean="0">
                <a:solidFill>
                  <a:schemeClr val="tx2"/>
                </a:solidFill>
              </a:rPr>
              <a:t>технологии</a:t>
            </a:r>
            <a:r>
              <a:rPr lang="ru-RU" sz="2400" dirty="0"/>
              <a:t> — обдумать, разработать, объяснить и защитить определенную позицию на основе учебного текста.</a:t>
            </a:r>
          </a:p>
          <a:p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90698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solidFill>
                  <a:schemeClr val="accent2"/>
                </a:solidFill>
              </a:rPr>
              <a:t>Задачи</a:t>
            </a:r>
          </a:p>
        </p:txBody>
      </p:sp>
      <p:sp>
        <p:nvSpPr>
          <p:cNvPr id="512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75576" cy="5328592"/>
          </a:xfrm>
        </p:spPr>
        <p:txBody>
          <a:bodyPr>
            <a:noAutofit/>
          </a:bodyPr>
          <a:lstStyle/>
          <a:p>
            <a:pPr lvl="0"/>
            <a:r>
              <a:rPr lang="ru-RU" b="1" dirty="0" smtClean="0">
                <a:solidFill>
                  <a:schemeClr val="tx2"/>
                </a:solidFill>
              </a:rPr>
              <a:t>конкретно-познавательная</a:t>
            </a:r>
            <a:r>
              <a:rPr lang="ru-RU" dirty="0"/>
              <a:t>, которая связана с непосредственной учебной ситуацией; </a:t>
            </a:r>
          </a:p>
          <a:p>
            <a:pPr lvl="0"/>
            <a:r>
              <a:rPr lang="ru-RU" b="1" dirty="0">
                <a:solidFill>
                  <a:schemeClr val="tx2"/>
                </a:solidFill>
              </a:rPr>
              <a:t>коммуникативно-развивающая</a:t>
            </a:r>
            <a:r>
              <a:rPr lang="ru-RU" dirty="0"/>
              <a:t>, в процессе которой вырабатываются основные навыки общения внутри и за пределами данной группы; </a:t>
            </a:r>
          </a:p>
          <a:p>
            <a:pPr lvl="0"/>
            <a:r>
              <a:rPr lang="ru-RU" b="1" dirty="0">
                <a:solidFill>
                  <a:schemeClr val="tx2"/>
                </a:solidFill>
              </a:rPr>
              <a:t>социально-ориентационная</a:t>
            </a:r>
            <a:r>
              <a:rPr lang="ru-RU" dirty="0"/>
              <a:t>, воспитывающую гражданские качества, необходимые для адекватной социализации индивида в сообществе. 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281560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>
                <a:solidFill>
                  <a:schemeClr val="accent2"/>
                </a:solidFill>
              </a:rPr>
              <a:t>Дидактические </a:t>
            </a:r>
            <a:r>
              <a:rPr lang="ru-RU" b="1" i="1" dirty="0" smtClean="0">
                <a:solidFill>
                  <a:schemeClr val="accent2"/>
                </a:solidFill>
              </a:rPr>
              <a:t>особенности</a:t>
            </a:r>
            <a:endParaRPr lang="ru-RU" dirty="0" smtClean="0">
              <a:solidFill>
                <a:schemeClr val="accent2"/>
              </a:solidFill>
            </a:endParaRPr>
          </a:p>
        </p:txBody>
      </p:sp>
      <p:sp>
        <p:nvSpPr>
          <p:cNvPr id="6147" name="Объект 2"/>
          <p:cNvSpPr>
            <a:spLocks noGrp="1"/>
          </p:cNvSpPr>
          <p:nvPr>
            <p:ph idx="1"/>
          </p:nvPr>
        </p:nvSpPr>
        <p:spPr>
          <a:xfrm>
            <a:off x="468313" y="1484784"/>
            <a:ext cx="8486775" cy="5257329"/>
          </a:xfrm>
        </p:spPr>
        <p:txBody>
          <a:bodyPr>
            <a:normAutofit/>
          </a:bodyPr>
          <a:lstStyle/>
          <a:p>
            <a:pPr lvl="0"/>
            <a:r>
              <a:rPr lang="ru-RU" sz="2400" dirty="0" smtClean="0"/>
              <a:t>обучение </a:t>
            </a:r>
            <a:r>
              <a:rPr lang="ru-RU" sz="2400" dirty="0"/>
              <a:t>направлено на формирование </a:t>
            </a:r>
            <a:r>
              <a:rPr lang="ru-RU" sz="2400" b="1" i="1" dirty="0">
                <a:solidFill>
                  <a:schemeClr val="tx2"/>
                </a:solidFill>
              </a:rPr>
              <a:t>обобщенных знаний, умений, навыков и способов мышления</a:t>
            </a:r>
            <a:r>
              <a:rPr lang="ru-RU" sz="2400" dirty="0"/>
              <a:t>: умение работать в группе, умение графически оформить текстовый материал, умение творчески интерпретировать имеющуюся информацию, умение ранжировать информацию по степени новизны и значимости; </a:t>
            </a:r>
          </a:p>
          <a:p>
            <a:pPr lvl="0"/>
            <a:r>
              <a:rPr lang="ru-RU" sz="2400" dirty="0" smtClean="0"/>
              <a:t>используется </a:t>
            </a:r>
            <a:r>
              <a:rPr lang="ru-RU" sz="2400" b="1" i="1" dirty="0">
                <a:solidFill>
                  <a:schemeClr val="tx2"/>
                </a:solidFill>
              </a:rPr>
              <a:t>положительное стимулирование обучающихся</a:t>
            </a:r>
            <a:r>
              <a:rPr lang="ru-RU" sz="2400" dirty="0"/>
              <a:t>; </a:t>
            </a:r>
          </a:p>
          <a:p>
            <a:pPr lvl="0"/>
            <a:r>
              <a:rPr lang="ru-RU" sz="2400" dirty="0"/>
              <a:t>формируются </a:t>
            </a:r>
            <a:r>
              <a:rPr lang="ru-RU" sz="2400" b="1" i="1" dirty="0">
                <a:solidFill>
                  <a:schemeClr val="tx2"/>
                </a:solidFill>
              </a:rPr>
              <a:t>направленность на самореализацию, потребность в рефлексии, в самоутверждении</a:t>
            </a:r>
            <a:r>
              <a:rPr lang="ru-RU" sz="2400" dirty="0"/>
              <a:t>. </a:t>
            </a:r>
            <a:endParaRPr lang="ru-RU" sz="2400" dirty="0" smtClean="0"/>
          </a:p>
          <a:p>
            <a:pPr lvl="0"/>
            <a:r>
              <a:rPr lang="ru-RU" sz="2400" dirty="0" smtClean="0"/>
              <a:t>процесс </a:t>
            </a:r>
            <a:r>
              <a:rPr lang="ru-RU" sz="2400" dirty="0"/>
              <a:t>научения происходит в </a:t>
            </a:r>
            <a:r>
              <a:rPr lang="ru-RU" sz="2400" b="1" i="1" dirty="0">
                <a:solidFill>
                  <a:schemeClr val="tx2"/>
                </a:solidFill>
              </a:rPr>
              <a:t>групповой совместной деятельности.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5587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301006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chemeClr val="accent2"/>
                </a:solidFill>
              </a:rPr>
              <a:t>Этапы технологии позиционного обучения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pPr marL="457200" lvl="1" indent="0">
              <a:buNone/>
            </a:pPr>
            <a:r>
              <a:rPr lang="ru-RU" b="1" u="sng" dirty="0" smtClean="0"/>
              <a:t>1. Подготовительный</a:t>
            </a:r>
            <a:r>
              <a:rPr lang="ru-RU" dirty="0" smtClean="0"/>
              <a:t>:</a:t>
            </a:r>
          </a:p>
          <a:p>
            <a:pPr lvl="0"/>
            <a:r>
              <a:rPr lang="ru-RU" dirty="0" smtClean="0"/>
              <a:t>подготовка преподавателем достаточного количества копий учебного текста, </a:t>
            </a:r>
          </a:p>
          <a:p>
            <a:pPr lvl="0"/>
            <a:r>
              <a:rPr lang="ru-RU" dirty="0" smtClean="0"/>
              <a:t>глубокое </a:t>
            </a:r>
            <a:r>
              <a:rPr lang="ru-RU" dirty="0"/>
              <a:t>изучение текста, </a:t>
            </a:r>
          </a:p>
          <a:p>
            <a:pPr lvl="0"/>
            <a:r>
              <a:rPr lang="ru-RU" dirty="0"/>
              <a:t>подготовка к управлению групповой дискуссией по содержанию </a:t>
            </a:r>
            <a:r>
              <a:rPr lang="ru-RU" dirty="0" smtClean="0"/>
              <a:t>текста.</a:t>
            </a:r>
            <a:endParaRPr lang="ru-RU" dirty="0"/>
          </a:p>
          <a:p>
            <a:pPr marL="0" indent="447675">
              <a:buNone/>
            </a:pPr>
            <a:r>
              <a:rPr lang="ru-RU" b="1" u="sng" dirty="0" smtClean="0"/>
              <a:t>2</a:t>
            </a:r>
            <a:r>
              <a:rPr lang="ru-RU" b="1" u="sng" dirty="0"/>
              <a:t>. Организационный:</a:t>
            </a:r>
            <a:endParaRPr lang="ru-RU" dirty="0"/>
          </a:p>
          <a:p>
            <a:pPr lvl="0"/>
            <a:r>
              <a:rPr lang="ru-RU" dirty="0"/>
              <a:t>деление учащихся  на группы,</a:t>
            </a:r>
          </a:p>
          <a:p>
            <a:pPr lvl="0"/>
            <a:r>
              <a:rPr lang="ru-RU" dirty="0"/>
              <a:t> распределение позиционных ролей между </a:t>
            </a:r>
            <a:r>
              <a:rPr lang="ru-RU" dirty="0" smtClean="0"/>
              <a:t>группами.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73353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784976" cy="1301006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chemeClr val="accent2"/>
                </a:solidFill>
              </a:rPr>
              <a:t>Этапы технологии позиционного обучения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u="sng" dirty="0" smtClean="0"/>
              <a:t>3</a:t>
            </a:r>
            <a:r>
              <a:rPr lang="ru-RU" b="1" u="sng" dirty="0"/>
              <a:t>. Позиционное чтение</a:t>
            </a:r>
            <a:r>
              <a:rPr lang="ru-RU" dirty="0"/>
              <a:t>:</a:t>
            </a:r>
          </a:p>
          <a:p>
            <a:pPr lvl="0"/>
            <a:r>
              <a:rPr lang="ru-RU" dirty="0"/>
              <a:t>группа изучает текст с точки зрения своей позиционной роли,</a:t>
            </a:r>
          </a:p>
          <a:p>
            <a:pPr lvl="0"/>
            <a:r>
              <a:rPr lang="ru-RU" dirty="0"/>
              <a:t> вырабатывает «позицию»: содержание и способы ее презентации;</a:t>
            </a:r>
          </a:p>
          <a:p>
            <a:pPr marL="0" indent="0">
              <a:buNone/>
            </a:pPr>
            <a:r>
              <a:rPr lang="ru-RU" b="1" u="sng" dirty="0"/>
              <a:t>4. Презентация группой своей позиции</a:t>
            </a:r>
            <a:r>
              <a:rPr lang="ru-RU" dirty="0"/>
              <a:t> </a:t>
            </a:r>
            <a:endParaRPr lang="ru-RU" dirty="0" smtClean="0"/>
          </a:p>
          <a:p>
            <a:pPr lvl="0"/>
            <a:r>
              <a:rPr lang="ru-RU" dirty="0" smtClean="0"/>
              <a:t> каждая группа в полном составе выходит перед аудиторией и обосновывает, иллюстрирует, защищает свою позицию,</a:t>
            </a:r>
          </a:p>
          <a:p>
            <a:pPr lvl="0"/>
            <a:r>
              <a:rPr lang="ru-RU" dirty="0" smtClean="0"/>
              <a:t>группа </a:t>
            </a:r>
            <a:r>
              <a:rPr lang="ru-RU" dirty="0"/>
              <a:t>отвечает на вопросы  учащихся и преподавателя.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85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Структура занятия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1. Мотивационная </a:t>
            </a:r>
            <a:r>
              <a:rPr lang="ru-RU" b="1" i="1" dirty="0"/>
              <a:t>беседа или организационный момент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деление </a:t>
            </a:r>
            <a:r>
              <a:rPr lang="ru-RU" dirty="0"/>
              <a:t>учащихся  на группы (от 1 до 5 человек), </a:t>
            </a:r>
            <a:endParaRPr lang="ru-RU" dirty="0" smtClean="0"/>
          </a:p>
          <a:p>
            <a:r>
              <a:rPr lang="ru-RU" dirty="0" smtClean="0"/>
              <a:t>распределение </a:t>
            </a:r>
            <a:r>
              <a:rPr lang="ru-RU" dirty="0"/>
              <a:t>позиционных ролей между группами, предложенных преподавателем или по выбору самих учащихся  и постановка цели занятия (3 мин</a:t>
            </a:r>
            <a:r>
              <a:rPr lang="ru-RU" dirty="0" smtClean="0"/>
              <a:t>);</a:t>
            </a:r>
          </a:p>
          <a:p>
            <a:pPr marL="0" indent="0">
              <a:buNone/>
            </a:pPr>
            <a:r>
              <a:rPr lang="ru-RU" b="1" i="1" dirty="0" smtClean="0"/>
              <a:t>2. Информационный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группа </a:t>
            </a:r>
            <a:r>
              <a:rPr lang="ru-RU" dirty="0"/>
              <a:t>изучает текст с точки зрения своей позиционной роли (10-15 мин.).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5227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104456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accent2"/>
                </a:solidFill>
              </a:rPr>
              <a:t>Технология</a:t>
            </a:r>
            <a:br>
              <a:rPr lang="ru-RU" sz="7200" b="1" dirty="0" smtClean="0">
                <a:solidFill>
                  <a:schemeClr val="accent2"/>
                </a:solidFill>
              </a:rPr>
            </a:br>
            <a:r>
              <a:rPr lang="ru-RU" sz="7200" b="1" dirty="0" smtClean="0">
                <a:solidFill>
                  <a:schemeClr val="accent2"/>
                </a:solidFill>
              </a:rPr>
              <a:t> позиционного обучения</a:t>
            </a:r>
            <a:endParaRPr lang="ru-RU" sz="7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213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2"/>
                </a:solidFill>
              </a:rPr>
              <a:t>Структура занятия 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i="1" dirty="0" smtClean="0"/>
              <a:t>3. Смысловой</a:t>
            </a:r>
            <a:r>
              <a:rPr lang="ru-RU" b="1" i="1" dirty="0"/>
              <a:t>: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группа </a:t>
            </a:r>
            <a:r>
              <a:rPr lang="ru-RU" dirty="0"/>
              <a:t>анализирует информацию, </a:t>
            </a:r>
            <a:endParaRPr lang="ru-RU" dirty="0" smtClean="0"/>
          </a:p>
          <a:p>
            <a:r>
              <a:rPr lang="ru-RU" dirty="0" smtClean="0"/>
              <a:t>идет обсуждение,</a:t>
            </a:r>
          </a:p>
          <a:p>
            <a:r>
              <a:rPr lang="ru-RU" dirty="0" smtClean="0"/>
              <a:t>выполняется </a:t>
            </a:r>
            <a:r>
              <a:rPr lang="ru-RU" dirty="0"/>
              <a:t>задание: вырабатывает предложенную «позицию», содержание и способы ее презентации (8-10 мин);</a:t>
            </a:r>
          </a:p>
          <a:p>
            <a:pPr marL="0" indent="0">
              <a:buNone/>
            </a:pPr>
            <a:r>
              <a:rPr lang="ru-RU" b="1" i="1" dirty="0"/>
              <a:t>4. </a:t>
            </a:r>
            <a:r>
              <a:rPr lang="ru-RU" b="1" i="1" dirty="0"/>
              <a:t>Демонстрационно-позиционный</a:t>
            </a:r>
            <a:r>
              <a:rPr lang="ru-RU" dirty="0"/>
              <a:t>: </a:t>
            </a:r>
            <a:endParaRPr lang="ru-RU" dirty="0" smtClean="0"/>
          </a:p>
          <a:p>
            <a:r>
              <a:rPr lang="ru-RU" dirty="0" smtClean="0"/>
              <a:t>презентация </a:t>
            </a:r>
            <a:r>
              <a:rPr lang="ru-RU" dirty="0"/>
              <a:t>группой своей позиции перед остальными участниками и «защита» этой позиции (10-15 мин). </a:t>
            </a:r>
          </a:p>
          <a:p>
            <a:pPr marL="0" indent="0">
              <a:buNone/>
            </a:pPr>
            <a:r>
              <a:rPr lang="ru-RU" b="1" i="1" dirty="0" smtClean="0"/>
              <a:t>5. Рефлексивный</a:t>
            </a:r>
            <a:r>
              <a:rPr lang="ru-RU" dirty="0"/>
              <a:t>: подведение итогов (2мин).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3908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6"/>
          <p:cNvSpPr txBox="1">
            <a:spLocks noGrp="1" noChangeArrowheads="1"/>
          </p:cNvSpPr>
          <p:nvPr/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Tahoma" pitchFamily="34" charset="0"/>
                <a:cs typeface="Arial" charset="0"/>
              </a:defRPr>
            </a:lvl9pPr>
          </a:lstStyle>
          <a:p>
            <a:pPr algn="r" eaLnBrk="1" hangingPunct="1"/>
            <a:fld id="{9AAD8911-D10C-4020-8F5B-126780C3EEFC}" type="slidenum">
              <a:rPr lang="en-US" sz="1200">
                <a:solidFill>
                  <a:schemeClr val="tx1"/>
                </a:solidFill>
                <a:latin typeface="Arial" charset="0"/>
              </a:rPr>
              <a:pPr algn="r" eaLnBrk="1" hangingPunct="1"/>
              <a:t>21</a:t>
            </a:fld>
            <a:endParaRPr lang="en-US" sz="12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8675" name="WordArt 3"/>
          <p:cNvSpPr>
            <a:spLocks noChangeArrowheads="1" noChangeShapeType="1" noTextEdit="1"/>
          </p:cNvSpPr>
          <p:nvPr/>
        </p:nvSpPr>
        <p:spPr bwMode="gray">
          <a:xfrm>
            <a:off x="1476375" y="2420938"/>
            <a:ext cx="7416800" cy="1103312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4800" b="1" kern="10">
                <a:ln w="28575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hlink"/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000000">
                      <a:alpha val="50000"/>
                    </a:srgbClr>
                  </a:outerShdw>
                </a:effectLst>
                <a:latin typeface="Verdana"/>
                <a:ea typeface="Verdana"/>
                <a:cs typeface="Verdana"/>
              </a:rPr>
              <a:t>Спасибо за внимание !</a:t>
            </a:r>
          </a:p>
        </p:txBody>
      </p:sp>
      <p:sp>
        <p:nvSpPr>
          <p:cNvPr id="28676" name="Rectangle 5"/>
          <p:cNvSpPr>
            <a:spLocks noGrp="1" noChangeArrowheads="1"/>
          </p:cNvSpPr>
          <p:nvPr>
            <p:ph type="subTitle" idx="4294967295"/>
          </p:nvPr>
        </p:nvSpPr>
        <p:spPr bwMode="white">
          <a:xfrm>
            <a:off x="785813" y="4805363"/>
            <a:ext cx="7200900" cy="1165225"/>
          </a:xfrm>
        </p:spPr>
        <p:txBody>
          <a:bodyPr>
            <a:normAutofit fontScale="47500" lnSpcReduction="20000"/>
          </a:bodyPr>
          <a:lstStyle/>
          <a:p>
            <a:pPr marL="0" indent="0" algn="ctr" eaLnBrk="1" hangingPunct="1">
              <a:buFontTx/>
              <a:buNone/>
            </a:pPr>
            <a:r>
              <a:rPr lang="ru-RU" sz="2400" smtClean="0"/>
              <a:t>Сайт: </a:t>
            </a:r>
            <a:r>
              <a:rPr lang="en-US" sz="2400" smtClean="0">
                <a:hlinkClick r:id="rId3"/>
              </a:rPr>
              <a:t>http://umc.tomsk.ru</a:t>
            </a:r>
            <a:endParaRPr lang="en-US" sz="2400" smtClean="0"/>
          </a:p>
          <a:p>
            <a:pPr marL="0" indent="0" algn="ctr" eaLnBrk="1" hangingPunct="1">
              <a:buFontTx/>
              <a:buNone/>
            </a:pPr>
            <a:r>
              <a:rPr lang="en-US" sz="2400" smtClean="0"/>
              <a:t>e-mail</a:t>
            </a:r>
            <a:r>
              <a:rPr lang="ru-RU" sz="2400" smtClean="0"/>
              <a:t>: </a:t>
            </a:r>
            <a:r>
              <a:rPr lang="en-US" sz="2400" smtClean="0">
                <a:hlinkClick r:id="rId4"/>
              </a:rPr>
              <a:t>umc@tomsknet.ru</a:t>
            </a:r>
            <a:endParaRPr lang="en-US" sz="2400" smtClean="0"/>
          </a:p>
          <a:p>
            <a:pPr marL="0" indent="0" algn="ctr" eaLnBrk="1" hangingPunct="1">
              <a:buFontTx/>
              <a:buNone/>
            </a:pPr>
            <a:r>
              <a:rPr lang="en-US" sz="2400" smtClean="0"/>
              <a:t>	</a:t>
            </a:r>
            <a:r>
              <a:rPr lang="en-US" sz="2400" smtClean="0">
                <a:hlinkClick r:id="rId5"/>
              </a:rPr>
              <a:t>shatrova65@mail.ru</a:t>
            </a:r>
            <a:endParaRPr lang="en-US" sz="2400" smtClean="0"/>
          </a:p>
          <a:p>
            <a:pPr marL="0" indent="0" eaLnBrk="1" hangingPunct="1">
              <a:buFontTx/>
              <a:buNone/>
            </a:pPr>
            <a:endParaRPr lang="en-US" sz="2400" smtClean="0"/>
          </a:p>
          <a:p>
            <a:pPr marL="0" indent="0" eaLnBrk="1" hangingPunct="1">
              <a:buFontTx/>
              <a:buNone/>
            </a:pPr>
            <a:endParaRPr lang="en-US" sz="2400" smtClean="0"/>
          </a:p>
          <a:p>
            <a:pPr marL="0" indent="0" eaLnBrk="1" hangingPunct="1">
              <a:buFontTx/>
              <a:buNone/>
            </a:pPr>
            <a:r>
              <a:rPr lang="en-US" sz="2400" smtClean="0"/>
              <a:t>	</a:t>
            </a:r>
            <a:endParaRPr lang="ru-RU" sz="2400" smtClean="0"/>
          </a:p>
        </p:txBody>
      </p:sp>
      <p:pic>
        <p:nvPicPr>
          <p:cNvPr id="28677" name="Рисунок 5" descr="um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052513"/>
            <a:ext cx="1357313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2735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424936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Разделиться на группы по 2 человека.</a:t>
            </a:r>
          </a:p>
          <a:p>
            <a:r>
              <a:rPr lang="ru-RU" dirty="0" smtClean="0"/>
              <a:t>Изучить и проанализировать информацию о технологии позиционного обучения с точки зрения выбранной позиции (10-15 мин.).</a:t>
            </a:r>
          </a:p>
          <a:p>
            <a:r>
              <a:rPr lang="ru-RU" dirty="0"/>
              <a:t> </a:t>
            </a:r>
            <a:r>
              <a:rPr lang="ru-RU" dirty="0" smtClean="0"/>
              <a:t>Подготовка содержания к презентации в соответствии с выбранной позицией (10-15 мин.) с использованием </a:t>
            </a:r>
            <a:r>
              <a:rPr lang="ru-RU" dirty="0" err="1" smtClean="0"/>
              <a:t>метаплан</a:t>
            </a:r>
            <a:r>
              <a:rPr lang="ru-RU" dirty="0" smtClean="0"/>
              <a:t>-техники.</a:t>
            </a:r>
          </a:p>
          <a:p>
            <a:r>
              <a:rPr lang="ru-RU" dirty="0" smtClean="0"/>
              <a:t>Презентация выполненного задания (3-5 мин.).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950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accent2"/>
                </a:solidFill>
              </a:rPr>
              <a:t>Метаплан</a:t>
            </a:r>
            <a:r>
              <a:rPr lang="ru-RU" dirty="0" smtClean="0">
                <a:solidFill>
                  <a:schemeClr val="accent2"/>
                </a:solidFill>
              </a:rPr>
              <a:t> -техника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b="1" dirty="0" err="1">
                <a:solidFill>
                  <a:schemeClr val="tx2"/>
                </a:solidFill>
              </a:rPr>
              <a:t>Метаплан</a:t>
            </a:r>
            <a:r>
              <a:rPr lang="ru-RU" dirty="0"/>
              <a:t> </a:t>
            </a:r>
            <a:r>
              <a:rPr lang="en-US" dirty="0"/>
              <a:t>– </a:t>
            </a:r>
            <a:r>
              <a:rPr lang="ru-RU" dirty="0"/>
              <a:t>это методика структурирования групповых обсуждений и выработки эффективных коллективных решений. </a:t>
            </a:r>
          </a:p>
          <a:p>
            <a:r>
              <a:rPr lang="ru-RU" dirty="0"/>
              <a:t>Название </a:t>
            </a:r>
            <a:r>
              <a:rPr lang="ru-RU" b="1" dirty="0" err="1">
                <a:solidFill>
                  <a:schemeClr val="tx2"/>
                </a:solidFill>
              </a:rPr>
              <a:t>Метаплан</a:t>
            </a:r>
            <a:r>
              <a:rPr lang="ru-RU" dirty="0"/>
              <a:t> является собственностью компании "</a:t>
            </a:r>
            <a:r>
              <a:rPr lang="ru-RU" dirty="0" err="1"/>
              <a:t>Metaplan</a:t>
            </a:r>
            <a:r>
              <a:rPr lang="ru-RU" dirty="0"/>
              <a:t> </a:t>
            </a:r>
            <a:r>
              <a:rPr lang="ru-RU" dirty="0" err="1"/>
              <a:t>GmbH</a:t>
            </a:r>
            <a:r>
              <a:rPr lang="en-US" dirty="0"/>
              <a:t>”</a:t>
            </a:r>
            <a:r>
              <a:rPr lang="ru-RU" dirty="0"/>
              <a:t>, которая разработала данный метод в конце </a:t>
            </a:r>
            <a:r>
              <a:rPr lang="ru-RU" dirty="0" smtClean="0"/>
              <a:t>70-80х  годов ХХ в. </a:t>
            </a:r>
            <a:r>
              <a:rPr lang="ru-RU" dirty="0"/>
              <a:t>с целью повысить эффективность групповых дискуссий 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5699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2"/>
                </a:solidFill>
              </a:rPr>
              <a:t>Преимущества </a:t>
            </a:r>
            <a:r>
              <a:rPr lang="ru-RU" dirty="0" err="1" smtClean="0">
                <a:solidFill>
                  <a:schemeClr val="accent2"/>
                </a:solidFill>
              </a:rPr>
              <a:t>Метаплана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2800" dirty="0" err="1"/>
              <a:t>Метаплан</a:t>
            </a:r>
            <a:r>
              <a:rPr lang="ru-RU" sz="2800" dirty="0"/>
              <a:t> построен на принципе </a:t>
            </a:r>
            <a:r>
              <a:rPr lang="ru-RU" sz="2800" b="1" dirty="0">
                <a:solidFill>
                  <a:schemeClr val="tx2"/>
                </a:solidFill>
              </a:rPr>
              <a:t>полной визуализации</a:t>
            </a:r>
            <a:r>
              <a:rPr lang="ru-RU" sz="2800" dirty="0"/>
              <a:t> процесса обсуждения на всех стадиях.</a:t>
            </a:r>
          </a:p>
          <a:p>
            <a:r>
              <a:rPr lang="ru-RU" sz="2800" dirty="0"/>
              <a:t>При использовании данной техники участники больше </a:t>
            </a:r>
            <a:r>
              <a:rPr lang="ru-RU" sz="2800" b="1" dirty="0">
                <a:solidFill>
                  <a:schemeClr val="tx2"/>
                </a:solidFill>
              </a:rPr>
              <a:t>взаимодействуют друг с другом</a:t>
            </a:r>
            <a:r>
              <a:rPr lang="ru-RU" sz="2800" dirty="0"/>
              <a:t>, что ведет к активным и эффективным обсуждениям.</a:t>
            </a:r>
          </a:p>
          <a:p>
            <a:r>
              <a:rPr lang="ru-RU" sz="2800" dirty="0"/>
              <a:t>Процесс идет по </a:t>
            </a:r>
            <a:r>
              <a:rPr lang="ru-RU" sz="2800" b="1" dirty="0">
                <a:solidFill>
                  <a:schemeClr val="tx2"/>
                </a:solidFill>
              </a:rPr>
              <a:t>заданным правилам</a:t>
            </a:r>
            <a:r>
              <a:rPr lang="ru-RU" sz="2800" dirty="0"/>
              <a:t>, что позволяет модератору продумывать дискуссию заранее так, чтобы она привела к нужному результату. </a:t>
            </a:r>
          </a:p>
        </p:txBody>
      </p:sp>
    </p:spTree>
    <p:extLst>
      <p:ext uri="{BB962C8B-B14F-4D97-AF65-F5344CB8AC3E}">
        <p14:creationId xmlns:p14="http://schemas.microsoft.com/office/powerpoint/2010/main" val="28883434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Особенности </a:t>
            </a:r>
            <a:r>
              <a:rPr lang="ru-RU" dirty="0" err="1" smtClean="0">
                <a:solidFill>
                  <a:schemeClr val="accent2"/>
                </a:solidFill>
              </a:rPr>
              <a:t>метаплана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 err="1">
                <a:solidFill>
                  <a:schemeClr val="tx2"/>
                </a:solidFill>
              </a:rPr>
              <a:t>Метаплан</a:t>
            </a:r>
            <a:r>
              <a:rPr lang="ru-RU" dirty="0"/>
              <a:t> представляет собой инвариантное множество знаковых форм (элементов), имеющих определенное назначение. </a:t>
            </a:r>
            <a:endParaRPr lang="ru-RU" dirty="0" smtClean="0"/>
          </a:p>
          <a:p>
            <a:r>
              <a:rPr lang="ru-RU" dirty="0" smtClean="0"/>
              <a:t>Возможности </a:t>
            </a:r>
            <a:r>
              <a:rPr lang="ru-RU" dirty="0"/>
              <a:t>применения </a:t>
            </a:r>
            <a:r>
              <a:rPr lang="ru-RU" dirty="0" err="1"/>
              <a:t>метаплана</a:t>
            </a:r>
            <a:r>
              <a:rPr lang="ru-RU" dirty="0"/>
              <a:t> в профессиональном обучении рассматривает </a:t>
            </a:r>
            <a:r>
              <a:rPr lang="ru-RU" b="1" dirty="0">
                <a:solidFill>
                  <a:schemeClr val="tx2"/>
                </a:solidFill>
              </a:rPr>
              <a:t>Н.Е. </a:t>
            </a:r>
            <a:r>
              <a:rPr lang="ru-RU" b="1" dirty="0" err="1">
                <a:solidFill>
                  <a:schemeClr val="tx2"/>
                </a:solidFill>
              </a:rPr>
              <a:t>Эрганова</a:t>
            </a:r>
            <a:r>
              <a:rPr lang="ru-RU" b="1" dirty="0">
                <a:solidFill>
                  <a:schemeClr val="tx2"/>
                </a:solidFill>
              </a:rPr>
              <a:t>.</a:t>
            </a:r>
            <a:r>
              <a:rPr lang="ru-RU" dirty="0"/>
              <a:t> Она подчеркивает, что элементы его выполняют многообразные </a:t>
            </a:r>
            <a:r>
              <a:rPr lang="ru-RU" dirty="0">
                <a:solidFill>
                  <a:schemeClr val="tx2"/>
                </a:solidFill>
              </a:rPr>
              <a:t>когнитивные функции </a:t>
            </a:r>
            <a:r>
              <a:rPr lang="ru-RU" dirty="0"/>
              <a:t>и способны закреплять и фиксировать в определенной форме результаты </a:t>
            </a:r>
            <a:r>
              <a:rPr lang="ru-RU" dirty="0" err="1">
                <a:solidFill>
                  <a:schemeClr val="tx2"/>
                </a:solidFill>
              </a:rPr>
              <a:t>опредмечивания</a:t>
            </a:r>
            <a:r>
              <a:rPr lang="ru-RU" dirty="0">
                <a:solidFill>
                  <a:schemeClr val="tx2"/>
                </a:solidFill>
              </a:rPr>
              <a:t> мыслительных процессов 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/>
              <a:t>Метаплан</a:t>
            </a:r>
            <a:r>
              <a:rPr lang="ru-RU" dirty="0"/>
              <a:t> как </a:t>
            </a:r>
            <a:r>
              <a:rPr lang="ru-RU" dirty="0">
                <a:solidFill>
                  <a:schemeClr val="tx2"/>
                </a:solidFill>
              </a:rPr>
              <a:t>знаковое визуальное средство </a:t>
            </a:r>
            <a:r>
              <a:rPr lang="ru-RU" dirty="0"/>
              <a:t>обладает чувственно воспринимаемыми свойствами: </a:t>
            </a:r>
            <a:r>
              <a:rPr lang="ru-RU" b="1" dirty="0">
                <a:solidFill>
                  <a:schemeClr val="tx2"/>
                </a:solidFill>
              </a:rPr>
              <a:t>формой и цветом.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72138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Правила составления </a:t>
            </a:r>
            <a:r>
              <a:rPr lang="ru-RU" b="1" dirty="0" err="1">
                <a:solidFill>
                  <a:schemeClr val="accent2"/>
                </a:solidFill>
              </a:rPr>
              <a:t>метаплана</a:t>
            </a:r>
            <a:r>
              <a:rPr lang="ru-RU" b="1" dirty="0">
                <a:solidFill>
                  <a:schemeClr val="accent2"/>
                </a:solidFill>
              </a:rPr>
              <a:t/>
            </a:r>
            <a:br>
              <a:rPr lang="ru-RU" b="1" dirty="0">
                <a:solidFill>
                  <a:schemeClr val="accent2"/>
                </a:solidFill>
              </a:rPr>
            </a:b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 smtClean="0"/>
              <a:t>формулировка </a:t>
            </a:r>
            <a:r>
              <a:rPr lang="ru-RU" dirty="0"/>
              <a:t>высказываний должна быть краткой;</a:t>
            </a:r>
          </a:p>
          <a:p>
            <a:r>
              <a:rPr lang="ru-RU" dirty="0"/>
              <a:t>информация фиксируется на самих элементах;</a:t>
            </a:r>
          </a:p>
          <a:p>
            <a:r>
              <a:rPr lang="ru-RU" dirty="0"/>
              <a:t>на каждой фигуре фиксируется только один элемент или понятие;</a:t>
            </a:r>
          </a:p>
          <a:p>
            <a:r>
              <a:rPr lang="ru-RU" dirty="0"/>
              <a:t>текст должен быть разборчиво написан;</a:t>
            </a:r>
          </a:p>
          <a:p>
            <a:r>
              <a:rPr lang="ru-RU" dirty="0"/>
              <a:t>игнорирование цвета не разрешается;</a:t>
            </a:r>
          </a:p>
          <a:p>
            <a:r>
              <a:rPr lang="ru-RU" dirty="0"/>
              <a:t>изменение формы элемента без изменения значения не допускается;</a:t>
            </a:r>
          </a:p>
          <a:p>
            <a:r>
              <a:rPr lang="ru-RU" dirty="0"/>
              <a:t>изменение цвета элемента без изменения значения не допускается.</a:t>
            </a:r>
          </a:p>
        </p:txBody>
      </p:sp>
    </p:spTree>
    <p:extLst>
      <p:ext uri="{BB962C8B-B14F-4D97-AF65-F5344CB8AC3E}">
        <p14:creationId xmlns:p14="http://schemas.microsoft.com/office/powerpoint/2010/main" val="1676595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Обозначения в </a:t>
            </a:r>
            <a:r>
              <a:rPr lang="ru-RU" dirty="0" err="1" smtClean="0">
                <a:solidFill>
                  <a:schemeClr val="accent2"/>
                </a:solidFill>
              </a:rPr>
              <a:t>метаплане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4525963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Полосы</a:t>
            </a:r>
          </a:p>
          <a:p>
            <a:r>
              <a:rPr lang="ru-RU" sz="3600" dirty="0" smtClean="0"/>
              <a:t>Облака</a:t>
            </a:r>
          </a:p>
          <a:p>
            <a:r>
              <a:rPr lang="ru-RU" sz="3600" dirty="0" smtClean="0"/>
              <a:t>Овалы</a:t>
            </a:r>
          </a:p>
          <a:p>
            <a:r>
              <a:rPr lang="ru-RU" sz="3600" dirty="0" smtClean="0"/>
              <a:t>Прямоугольники</a:t>
            </a:r>
          </a:p>
          <a:p>
            <a:r>
              <a:rPr lang="ru-RU" sz="3600" dirty="0" smtClean="0"/>
              <a:t>Круги</a:t>
            </a:r>
          </a:p>
          <a:p>
            <a:pPr marL="0" indent="0">
              <a:buNone/>
            </a:pPr>
            <a:r>
              <a:rPr lang="ru-RU" sz="36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7341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Обозначения в </a:t>
            </a:r>
            <a:r>
              <a:rPr lang="ru-RU" dirty="0" err="1" smtClean="0">
                <a:solidFill>
                  <a:schemeClr val="accent2"/>
                </a:solidFill>
              </a:rPr>
              <a:t>метаплане</a:t>
            </a: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8"/>
            <a:r>
              <a:rPr lang="ru-RU" dirty="0"/>
              <a:t>короткие и лаконичные формулировки законов или выводов. Полосой выделяются названия, заголовки или категориальные понятия</a:t>
            </a:r>
            <a:r>
              <a:rPr lang="ru-RU" dirty="0" smtClean="0"/>
              <a:t>.</a:t>
            </a:r>
          </a:p>
          <a:p>
            <a:pPr lvl="8"/>
            <a:endParaRPr lang="ru-RU" dirty="0"/>
          </a:p>
          <a:p>
            <a:pPr lvl="8"/>
            <a:r>
              <a:rPr lang="ru-RU" dirty="0"/>
              <a:t>фундаментальные понятия, которые обобщают самостоятельную теорию или закономерность, а также вопросительные предложения и заголовки.</a:t>
            </a:r>
          </a:p>
          <a:p>
            <a:pPr marL="3657600" lvl="8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27584" y="1844824"/>
            <a:ext cx="331236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971600" y="3429000"/>
            <a:ext cx="2880320" cy="86409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8660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586</Words>
  <Application>Microsoft Office PowerPoint</Application>
  <PresentationFormat>Экран (4:3)</PresentationFormat>
  <Paragraphs>114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   Областная научно-практическая лаборатория по апробации и применению практико-ориентированных технологий профессионального образования</vt:lpstr>
      <vt:lpstr>Технология  позиционного обучения</vt:lpstr>
      <vt:lpstr>Задание</vt:lpstr>
      <vt:lpstr>Метаплан -техника</vt:lpstr>
      <vt:lpstr>Преимущества Метаплана</vt:lpstr>
      <vt:lpstr>Особенности метаплана</vt:lpstr>
      <vt:lpstr>Правила составления метаплана </vt:lpstr>
      <vt:lpstr>Обозначения в метаплане</vt:lpstr>
      <vt:lpstr>Обозначения в метаплане</vt:lpstr>
      <vt:lpstr>Обозначения в метаплане</vt:lpstr>
      <vt:lpstr>Цвета в метаплане</vt:lpstr>
      <vt:lpstr>Цвета в метаплане</vt:lpstr>
      <vt:lpstr>Оформление работы</vt:lpstr>
      <vt:lpstr>Технология позиционного обучения</vt:lpstr>
      <vt:lpstr>Задачи</vt:lpstr>
      <vt:lpstr>Дидактические особенности</vt:lpstr>
      <vt:lpstr>Этапы технологии позиционного обучения</vt:lpstr>
      <vt:lpstr>Этапы технологии позиционного обучения</vt:lpstr>
      <vt:lpstr>Структура занятия </vt:lpstr>
      <vt:lpstr>Структура занятия 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Областная научно-практическая лаборатория по апробации и применению практико-ориентированных технологий профессионального образования</dc:title>
  <dc:creator>Елена</dc:creator>
  <cp:lastModifiedBy>Елена</cp:lastModifiedBy>
  <cp:revision>14</cp:revision>
  <dcterms:created xsi:type="dcterms:W3CDTF">2013-04-23T08:44:01Z</dcterms:created>
  <dcterms:modified xsi:type="dcterms:W3CDTF">2013-04-24T06:54:10Z</dcterms:modified>
</cp:coreProperties>
</file>