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61" r:id="rId4"/>
    <p:sldId id="262" r:id="rId5"/>
    <p:sldId id="266" r:id="rId6"/>
    <p:sldId id="264" r:id="rId7"/>
    <p:sldId id="265" r:id="rId8"/>
    <p:sldId id="268" r:id="rId9"/>
    <p:sldId id="263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304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7" r:id="rId36"/>
    <p:sldId id="298" r:id="rId37"/>
    <p:sldId id="301" r:id="rId38"/>
    <p:sldId id="305" r:id="rId39"/>
    <p:sldId id="302" r:id="rId40"/>
    <p:sldId id="25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F387-7325-4773-8D1D-250527A72B1B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C0A6-624F-47C5-BF3E-9AC8652D0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979CF5-3E6E-4B78-AC18-54B1C6E60B49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59B161-8B31-48AA-AA3D-F7CB0392A221}" type="slidenum">
              <a:rPr lang="ru-RU" smtClean="0"/>
              <a:pPr eaLnBrk="1" hangingPunct="1"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F4BDB3-7B1A-4DB7-823C-9410CF0F0968}" type="slidenum">
              <a:rPr lang="ru-RU" smtClean="0"/>
              <a:pPr eaLnBrk="1" hangingPunct="1"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4BBDD6-6043-496A-8575-ED36F0914E6B}" type="slidenum">
              <a:rPr lang="ru-RU" smtClean="0"/>
              <a:pPr eaLnBrk="1" hangingPunct="1"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764CE0-E4CE-4AB3-992F-50FF7F892BB0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0F05338-52B9-47B5-B36C-D37C8831A4B7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D6AB69-E550-4793-ABD9-A1D09A46E738}" type="slidenum">
              <a:rPr lang="ru-RU" smtClean="0"/>
              <a:pPr eaLnBrk="1" hangingPunct="1"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0EDA83-689E-4DFC-821E-0C1A8202CAE5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4E0095-987A-4613-B171-40C38A07AA8F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A3C48E-29EA-463E-8F01-AB32AF505B05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448E29F-B657-42D7-8DC3-E7E394C20AD1}" type="slidenum">
              <a:rPr lang="ru-RU" smtClean="0"/>
              <a:pPr eaLnBrk="1" hangingPunct="1"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8DBF27-E522-46DB-8D80-4A6AB79B1456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57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6D90560-7EDC-40E3-BD3A-94700A840BA1}" type="slidenum">
              <a:rPr lang="ru-RU" smtClean="0"/>
              <a:pPr eaLnBrk="1" hangingPunct="1"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769AC84-3034-40D6-9841-145249F6B26A}" type="slidenum">
              <a:rPr lang="ru-RU" smtClean="0"/>
              <a:pPr eaLnBrk="1" hangingPunct="1"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FA3CFE-188F-4EE5-914E-BF05D5161D63}" type="slidenum">
              <a:rPr lang="ru-RU" smtClean="0"/>
              <a:pPr eaLnBrk="1" hangingPunct="1"/>
              <a:t>31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8852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8945206-03FF-481C-9320-D3CAF2C57B8D}" type="slidenum">
              <a:rPr lang="ru-RU" sz="1200"/>
              <a:pPr algn="r" eaLnBrk="1" hangingPunct="1"/>
              <a:t>32</a:t>
            </a:fld>
            <a:endParaRPr lang="ru-RU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79B4822-C8EC-41AB-B1BD-B488AC502E0C}" type="slidenum">
              <a:rPr lang="ru-RU" sz="1200"/>
              <a:pPr algn="r" eaLnBrk="1" hangingPunct="1"/>
              <a:t>33</a:t>
            </a:fld>
            <a:endParaRPr lang="ru-RU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0900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1DE14EA-F48B-4483-BEA2-9D5472CE5BCA}" type="slidenum">
              <a:rPr lang="ru-RU" sz="1200"/>
              <a:pPr algn="r" eaLnBrk="1" hangingPunct="1"/>
              <a:t>34</a:t>
            </a:fld>
            <a:endParaRPr lang="ru-RU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6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1" indent="-228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7" indent="-228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3" indent="-228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9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6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22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8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785BE72-5C05-4936-82EA-C21811520869}" type="slidenum">
              <a:rPr lang="ru-RU" smtClean="0"/>
              <a:pPr eaLnBrk="1" hangingPunct="1">
                <a:defRPr/>
              </a:pPr>
              <a:t>40</a:t>
            </a:fld>
            <a:endParaRPr lang="ru-RU" smtClean="0"/>
          </a:p>
        </p:txBody>
      </p:sp>
      <p:sp>
        <p:nvSpPr>
          <p:cNvPr id="3072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0725" name="Номер слайда 3"/>
          <p:cNvSpPr txBox="1">
            <a:spLocks noGrp="1"/>
          </p:cNvSpPr>
          <p:nvPr/>
        </p:nvSpPr>
        <p:spPr bwMode="auto">
          <a:xfrm>
            <a:off x="3884988" y="8684773"/>
            <a:ext cx="2971431" cy="45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FCAE014A-C915-4AF3-8362-95C59A785022}" type="slidenum">
              <a:rPr lang="en-US" sz="1200">
                <a:solidFill>
                  <a:schemeClr val="tx1"/>
                </a:solidFill>
                <a:latin typeface="Arial" charset="0"/>
              </a:rPr>
              <a:pPr algn="r" eaLnBrk="1" hangingPunct="1"/>
              <a:t>40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820393F-691E-41A3-8E11-E73FD4B1F312}" type="slidenum">
              <a:rPr lang="ru-RU" sz="1200"/>
              <a:pPr algn="r" eaLnBrk="1" hangingPunct="1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3627A6-6C7D-4A3E-A4B7-E444BAE7CD77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45DA4C1-B986-4B19-B70D-8D7CF0856402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C5CC78-1753-4EE3-BDD4-B5D88810B1E7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56D5B6-3A78-4F34-892A-27BC4942334E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A4EADEB-251B-4115-842A-F54D2EBE264D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728"/>
            <a:ext cx="5006564" cy="3428634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10E282-297D-4B55-9DF0-D3FF7B7DAB82}" type="slidenum">
              <a:rPr lang="ru-RU" smtClean="0"/>
              <a:pPr eaLnBrk="1" hangingPunct="1"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7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1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6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9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10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6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9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0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EDA3-3EB3-4775-8B8C-402A107CA822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35B0-8CE5-437E-A452-6F78080AF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theismru.narod.ru/humanism/journal/37/kurtz.files/00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umc.tomsk.r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mailto:shatrova65@mail.ru" TargetMode="External"/><Relationship Id="rId4" Type="http://schemas.openxmlformats.org/officeDocument/2006/relationships/hyperlink" Target="mailto:umc@tomsknet.r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68413"/>
            <a:ext cx="8440737" cy="266464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C00000"/>
                </a:solidFill>
              </a:rPr>
              <a:t>Областная научно-практическая лаборатория по апробации и применению практико-ориентированных технологий профессионального образования</a:t>
            </a:r>
            <a:endParaRPr lang="ru-RU" sz="40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293096"/>
            <a:ext cx="8532813" cy="21331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Елена Александровна Шатрова,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заместитель директора ОГБОУ ДО «УМЦ ДПО»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Палагина Светлана Николаевна,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старший методист  ОГБОУ ДО «УМЦ ДПО»</a:t>
            </a:r>
          </a:p>
          <a:p>
            <a:pPr eaLnBrk="1" hangingPunct="1">
              <a:lnSpc>
                <a:spcPct val="80000"/>
              </a:lnSpc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22 мая 2013г.</a:t>
            </a:r>
          </a:p>
        </p:txBody>
      </p:sp>
      <p:pic>
        <p:nvPicPr>
          <p:cNvPr id="3076" name="Рисунок 5" descr="um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7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4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b="1" smtClean="0"/>
              <a:t>Классификация проектов</a:t>
            </a:r>
            <a:r>
              <a:rPr lang="ru-RU" sz="3800" i="1" smtClean="0"/>
              <a:t/>
            </a:r>
            <a:br>
              <a:rPr lang="ru-RU" sz="3800" i="1" smtClean="0"/>
            </a:br>
            <a:endParaRPr lang="ru-RU" sz="3800" i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по доминирующей деятельности учащихся</a:t>
            </a:r>
          </a:p>
          <a:p>
            <a:pPr eaLnBrk="1" hangingPunct="1"/>
            <a:r>
              <a:rPr lang="ru-RU" b="1" dirty="0" smtClean="0"/>
              <a:t>по комплексности и характеру контактов</a:t>
            </a:r>
          </a:p>
          <a:p>
            <a:pPr eaLnBrk="1" hangingPunct="1"/>
            <a:r>
              <a:rPr lang="ru-RU" b="1" dirty="0" smtClean="0"/>
              <a:t>по продолжительности</a:t>
            </a:r>
          </a:p>
          <a:p>
            <a:pPr eaLnBrk="1" hangingPunct="1"/>
            <a:r>
              <a:rPr lang="ru-RU" b="1" dirty="0" smtClean="0"/>
              <a:t>по количеству участников</a:t>
            </a:r>
          </a:p>
        </p:txBody>
      </p:sp>
    </p:spTree>
    <p:extLst>
      <p:ext uri="{BB962C8B-B14F-4D97-AF65-F5344CB8AC3E}">
        <p14:creationId xmlns:p14="http://schemas.microsoft.com/office/powerpoint/2010/main" val="17892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6870700" cy="650875"/>
          </a:xfrm>
        </p:spPr>
        <p:txBody>
          <a:bodyPr/>
          <a:lstStyle/>
          <a:p>
            <a:pPr eaLnBrk="1" hangingPunct="1"/>
            <a:r>
              <a:rPr lang="ru-RU" sz="3400" b="1" smtClean="0"/>
              <a:t>Классификация проектов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3292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/>
              <a:t>По доминирующей деятельности учащихся</a:t>
            </a:r>
            <a:endParaRPr lang="ru-RU" sz="2200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200" b="1" i="1" dirty="0" smtClean="0">
                <a:solidFill>
                  <a:srgbClr val="FF0000"/>
                </a:solidFill>
              </a:rPr>
              <a:t>Практико-ориентированный проект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нацелен на социальные интересы самих участников проекта или внешнего заказчика. </a:t>
            </a:r>
            <a:r>
              <a:rPr lang="ru-RU" sz="2200" b="1" dirty="0" smtClean="0"/>
              <a:t>Продукт</a:t>
            </a:r>
            <a:r>
              <a:rPr lang="ru-RU" sz="2200" dirty="0" smtClean="0"/>
              <a:t>: от учебного пособия  до пакета рекомендаций.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i="1" dirty="0" smtClean="0">
                <a:solidFill>
                  <a:srgbClr val="FF0000"/>
                </a:solidFill>
              </a:rPr>
              <a:t>Исследовательский проект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по структуре напоминает подлинно научное исследование. (</a:t>
            </a:r>
            <a:r>
              <a:rPr lang="ru-RU" sz="2200" b="1" dirty="0" smtClean="0"/>
              <a:t>Результат</a:t>
            </a:r>
            <a:r>
              <a:rPr lang="ru-RU" sz="2200" dirty="0" smtClean="0"/>
              <a:t>: реферат, соц. опрос и т.д.)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i="1" dirty="0" smtClean="0">
                <a:solidFill>
                  <a:srgbClr val="FF0000"/>
                </a:solidFill>
              </a:rPr>
              <a:t>Информационный проект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направлен на сбор информации о каком-то объекте, явлении с целью ее анализа, обобщения и представления для широкой аудитории. </a:t>
            </a:r>
            <a:r>
              <a:rPr lang="ru-RU" sz="2200" b="1" dirty="0" smtClean="0"/>
              <a:t>	Результатом</a:t>
            </a:r>
            <a:r>
              <a:rPr lang="ru-RU" sz="2200" dirty="0" smtClean="0"/>
              <a:t> такого проекта может быть и создание газеты, журнала группы или ОУ.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i="1" dirty="0" smtClean="0">
                <a:solidFill>
                  <a:srgbClr val="FF0000"/>
                </a:solidFill>
              </a:rPr>
              <a:t>Творческий проект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предполагает максимально свободный и нетрадиционный подход к оформлению результатов. </a:t>
            </a:r>
            <a:r>
              <a:rPr lang="ru-RU" sz="2200" b="1" dirty="0" smtClean="0"/>
              <a:t>Результат:  </a:t>
            </a:r>
            <a:r>
              <a:rPr lang="ru-RU" sz="2200" dirty="0" smtClean="0"/>
              <a:t>альманахи, театрализации, спортивные игры, произведения изобразительного или декоративно-прикладного искусства, видеофильмы и т. п.</a:t>
            </a:r>
            <a:endParaRPr lang="ru-RU" sz="2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978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620712"/>
          </a:xfrm>
        </p:spPr>
        <p:txBody>
          <a:bodyPr/>
          <a:lstStyle/>
          <a:p>
            <a:pPr eaLnBrk="1" hangingPunct="1"/>
            <a:r>
              <a:rPr lang="ru-RU" sz="3400" b="1" smtClean="0"/>
              <a:t>Классификация проектов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642350" cy="55895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По комплексности и характеру контактов</a:t>
            </a:r>
            <a:endParaRPr lang="ru-RU" sz="2800" b="1" i="1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800" b="1" i="1" dirty="0" err="1" smtClean="0">
                <a:solidFill>
                  <a:srgbClr val="FF0000"/>
                </a:solidFill>
              </a:rPr>
              <a:t>Монопроекты</a:t>
            </a:r>
            <a:r>
              <a:rPr lang="ru-RU" sz="2600" i="1" dirty="0" smtClean="0"/>
              <a:t> </a:t>
            </a:r>
            <a:r>
              <a:rPr lang="ru-RU" sz="2600" dirty="0" smtClean="0"/>
              <a:t>проводятся, в рамках одного предмета или одной области знания, хотя и могут использовать информацию из других областей знания и деятельности. Интеграция осуществляется на этапе подготовки продукта и презентации: </a:t>
            </a:r>
            <a:r>
              <a:rPr lang="ru-RU" sz="2600" b="1" dirty="0" smtClean="0"/>
              <a:t>например,</a:t>
            </a:r>
            <a:r>
              <a:rPr lang="ru-RU" sz="2600" dirty="0" smtClean="0"/>
              <a:t> компьютерная верстка литературного альманаха или музыкальное оформление спортивного праздника.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600" b="1" i="1" dirty="0" err="1" smtClean="0">
                <a:solidFill>
                  <a:srgbClr val="FF0000"/>
                </a:solidFill>
              </a:rPr>
              <a:t>Межпредметные</a:t>
            </a:r>
            <a:r>
              <a:rPr lang="ru-RU" sz="2600" b="1" i="1" dirty="0" smtClean="0"/>
              <a:t> </a:t>
            </a:r>
            <a:r>
              <a:rPr lang="ru-RU" sz="2600" dirty="0" smtClean="0"/>
              <a:t>проекты выполняются исключительно во внеурочное время и под руководством нескольких специалистов в различных областях знания. Они требуют глубокой содержательной интеграции уже на этапе постановки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3489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Классификация проектов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/>
              <a:t>По характеру контактов</a:t>
            </a:r>
            <a:endParaRPr lang="ru-RU" dirty="0" smtClean="0"/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внутригрупповыми;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err="1" smtClean="0"/>
              <a:t>внутриОУ</a:t>
            </a:r>
            <a:r>
              <a:rPr lang="ru-RU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областными;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региональными (разного масштаба);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межрегиональными (в рамках одного государства);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международными.</a:t>
            </a:r>
          </a:p>
        </p:txBody>
      </p:sp>
    </p:spTree>
    <p:extLst>
      <p:ext uri="{BB962C8B-B14F-4D97-AF65-F5344CB8AC3E}">
        <p14:creationId xmlns:p14="http://schemas.microsoft.com/office/powerpoint/2010/main" val="22884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6872287" cy="771525"/>
          </a:xfrm>
        </p:spPr>
        <p:txBody>
          <a:bodyPr/>
          <a:lstStyle/>
          <a:p>
            <a:pPr eaLnBrk="1" hangingPunct="1"/>
            <a:r>
              <a:rPr lang="ru-RU" sz="3400" b="1" smtClean="0"/>
              <a:t>Классификация проектов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 </a:t>
            </a:r>
            <a:r>
              <a:rPr lang="ru-RU" sz="2400" b="1" dirty="0" smtClean="0"/>
              <a:t>По продолжительности</a:t>
            </a:r>
            <a:endParaRPr lang="ru-RU" sz="2400" b="1" i="1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Мини-проекты</a:t>
            </a:r>
            <a:r>
              <a:rPr lang="ru-RU" sz="1800" dirty="0" smtClean="0"/>
              <a:t> могут укладываться в один урок или менее.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Краткосрочные проекты </a:t>
            </a:r>
            <a:r>
              <a:rPr lang="ru-RU" sz="1800" dirty="0" smtClean="0"/>
              <a:t>требуют выделения 4-6 уроков.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Уроки используются для координации деятельности участников проектных групп, тогда как основная работа по сбору информации, изготовлению продукта и подготовке презентации осуществляется во внеклассной деятельности и дома.	</a:t>
            </a:r>
            <a:endParaRPr lang="ru-RU" sz="1800" i="1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Средней продолжительности  </a:t>
            </a:r>
            <a:r>
              <a:rPr lang="ru-RU" sz="1800" dirty="0" smtClean="0"/>
              <a:t>(от недели до месяца)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ru-RU" sz="2000" b="1" i="1" dirty="0"/>
              <a:t> </a:t>
            </a:r>
            <a:r>
              <a:rPr lang="ru-RU" sz="2000" b="1" i="1" dirty="0" smtClean="0"/>
              <a:t>    (недельные проекты</a:t>
            </a:r>
            <a:r>
              <a:rPr lang="ru-RU" sz="1800" b="1" i="1" dirty="0" smtClean="0"/>
              <a:t> ) </a:t>
            </a:r>
            <a:r>
              <a:rPr lang="ru-RU" sz="1800" dirty="0" smtClean="0"/>
              <a:t>выполняются в группах в ходе проектной недели.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/>
              <a:t>Их выполнение занимает примерно 30-40 часов и целиком проходит при участии руководителя. Возможно сочетание классных форм работы (мастерские, лекции, лабораторный эксперимент) с внеклассными (экскурсии и экспедиции, натурные видеосъемки и др.).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Долгосрочные</a:t>
            </a:r>
            <a:r>
              <a:rPr lang="ru-RU" sz="2000" b="1" i="1" dirty="0" smtClean="0"/>
              <a:t> </a:t>
            </a:r>
            <a:r>
              <a:rPr lang="ru-RU" sz="1800" dirty="0" smtClean="0"/>
              <a:t>(от месяца до года</a:t>
            </a:r>
            <a:r>
              <a:rPr lang="ru-RU" sz="2000" dirty="0" smtClean="0"/>
              <a:t>)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Годичные проекты </a:t>
            </a:r>
            <a:r>
              <a:rPr lang="ru-RU" sz="1800" dirty="0" smtClean="0"/>
              <a:t>могут выполняться как в группах, так и индивидуально.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Весь годичный проект  от определения проблемы и темы до презентации (защиты) выполняются во внеурочное время.</a:t>
            </a:r>
          </a:p>
        </p:txBody>
      </p:sp>
    </p:spTree>
    <p:extLst>
      <p:ext uri="{BB962C8B-B14F-4D97-AF65-F5344CB8AC3E}">
        <p14:creationId xmlns:p14="http://schemas.microsoft.com/office/powerpoint/2010/main" val="969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6872287" cy="700088"/>
          </a:xfrm>
        </p:spPr>
        <p:txBody>
          <a:bodyPr/>
          <a:lstStyle/>
          <a:p>
            <a:pPr eaLnBrk="1" hangingPunct="1"/>
            <a:r>
              <a:rPr lang="ru-RU" sz="3400" b="1" smtClean="0"/>
              <a:t>Классификация проектов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696200" cy="44640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/>
              <a:t>По количеству участников:</a:t>
            </a:r>
          </a:p>
          <a:p>
            <a:pPr eaLnBrk="1" hangingPunct="1"/>
            <a:r>
              <a:rPr lang="ru-RU" b="1" smtClean="0"/>
              <a:t>личностные (индивидуальные),</a:t>
            </a:r>
          </a:p>
          <a:p>
            <a:pPr eaLnBrk="1" hangingPunct="1"/>
            <a:r>
              <a:rPr lang="ru-RU" b="1" smtClean="0"/>
              <a:t>парные,</a:t>
            </a:r>
          </a:p>
          <a:p>
            <a:pPr eaLnBrk="1" hangingPunct="1"/>
            <a:r>
              <a:rPr lang="ru-RU" b="1" smtClean="0"/>
              <a:t>групповые</a:t>
            </a:r>
          </a:p>
          <a:p>
            <a:pPr eaLnBrk="1" hangingPunct="1"/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</p:txBody>
      </p:sp>
    </p:spTree>
    <p:extLst>
      <p:ext uri="{BB962C8B-B14F-4D97-AF65-F5344CB8AC3E}">
        <p14:creationId xmlns:p14="http://schemas.microsoft.com/office/powerpoint/2010/main" val="5332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проект – это «пять П»: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Проблема (актуальная, социально - значимая)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Проектирование (планирование)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Поиск информации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Продукт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Презентация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Шестое «П» проекта</a:t>
            </a:r>
            <a:r>
              <a:rPr lang="ru-RU" sz="2400" i="1" dirty="0" smtClean="0"/>
              <a:t> – </a:t>
            </a:r>
            <a:r>
              <a:rPr lang="ru-RU" sz="2400" dirty="0" smtClean="0"/>
              <a:t>его </a:t>
            </a:r>
            <a:r>
              <a:rPr lang="ru-RU" sz="2400" b="1" dirty="0" smtClean="0"/>
              <a:t>Портфолио (</a:t>
            </a:r>
            <a:r>
              <a:rPr lang="ru-RU" sz="2400" dirty="0" smtClean="0"/>
              <a:t>папка, в которой собраны все рабочие материалы проекта, в том числе черновики, дневные планы и отчеты и др.) </a:t>
            </a:r>
          </a:p>
        </p:txBody>
      </p:sp>
    </p:spTree>
    <p:extLst>
      <p:ext uri="{BB962C8B-B14F-4D97-AF65-F5344CB8AC3E}">
        <p14:creationId xmlns:p14="http://schemas.microsoft.com/office/powerpoint/2010/main" val="33429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870700" cy="771525"/>
          </a:xfrm>
        </p:spPr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smtClean="0"/>
              <a:t>	</a:t>
            </a:r>
            <a:r>
              <a:rPr lang="ru-RU" sz="2400" b="1" i="1" smtClean="0"/>
              <a:t>1.Актуальная, социально (личностно) значимая проблема – исследовательская, информационная, практическая.</a:t>
            </a:r>
            <a:endParaRPr lang="ru-RU" sz="24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Проблема должна быть обязательно взята из реальной жизни и быть значимой для учащегося.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2884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	</a:t>
            </a:r>
            <a:r>
              <a:rPr lang="ru-RU" sz="2800" b="1" smtClean="0"/>
              <a:t>2.</a:t>
            </a:r>
            <a:r>
              <a:rPr lang="ru-RU" sz="2800" b="1" i="1" smtClean="0"/>
              <a:t>Планирование действий</a:t>
            </a:r>
            <a:r>
              <a:rPr lang="ru-RU" sz="2800" i="1" smtClean="0"/>
              <a:t> по разрешению проблемы, </a:t>
            </a:r>
            <a:r>
              <a:rPr lang="ru-RU" sz="2800" smtClean="0"/>
              <a:t> проектирование самого проекта: определения вида продукта и формы презентации.</a:t>
            </a:r>
          </a:p>
          <a:p>
            <a:pPr algn="just" eaLnBrk="1" hangingPunct="1"/>
            <a:r>
              <a:rPr lang="ru-RU" sz="2800" smtClean="0"/>
              <a:t>Наиболее важной частью плана является  пооперационная разработка проекта, в которой указан перечень конкретных действий с указанием выходов, сроков и ответственных. </a:t>
            </a:r>
          </a:p>
        </p:txBody>
      </p:sp>
    </p:spTree>
    <p:extLst>
      <p:ext uri="{BB962C8B-B14F-4D97-AF65-F5344CB8AC3E}">
        <p14:creationId xmlns:p14="http://schemas.microsoft.com/office/powerpoint/2010/main" val="41002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i="1" smtClean="0"/>
              <a:t>3. Поиск информации, </a:t>
            </a:r>
            <a:r>
              <a:rPr lang="ru-RU" sz="2800" smtClean="0"/>
              <a:t>которая затем будет обработана, осмыслена и представлена участниками проектной группы(исследовательская работа учащихся).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i="1" smtClean="0"/>
              <a:t>4. </a:t>
            </a:r>
            <a:r>
              <a:rPr lang="ru-RU" sz="2800" b="1" i="1" smtClean="0"/>
              <a:t>Продукт</a:t>
            </a:r>
            <a:r>
              <a:rPr lang="ru-RU" sz="2800" i="1" smtClean="0"/>
              <a:t>  - результат работы над проектом.</a:t>
            </a:r>
          </a:p>
          <a:p>
            <a:pPr eaLnBrk="1" hangingPunct="1"/>
            <a:r>
              <a:rPr lang="ru-RU" sz="2800" smtClean="0"/>
              <a:t>В общем виде это средство, которое разработали участники проектной группы для разрешения поставленной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5593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10445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Технология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проектной деятельности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5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5.Презентация</a:t>
            </a:r>
            <a:r>
              <a:rPr lang="ru-RU" b="1" smtClean="0"/>
              <a:t> </a:t>
            </a:r>
            <a:r>
              <a:rPr lang="ru-RU" b="1" i="1" smtClean="0"/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	подготовленный продукт  должен быть представлен заказчику </a:t>
            </a:r>
            <a:r>
              <a:rPr lang="ru-RU" smtClean="0"/>
              <a:t>достаточно убедительно, как наиболее приемлемое средство решения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30796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проекту: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</a:t>
            </a:r>
            <a:r>
              <a:rPr lang="ru-RU" sz="3600" b="1" smtClean="0"/>
              <a:t>6. Портфолио</a:t>
            </a:r>
            <a:r>
              <a:rPr lang="ru-RU" b="1" smtClean="0"/>
              <a:t> (</a:t>
            </a:r>
            <a:r>
              <a:rPr lang="ru-RU" smtClean="0"/>
              <a:t>папка, в которой собраны все рабочие материалы проекта, в том числе черновики, дневные планы и отчеты и др.)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Важно!!!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	Каждый этап работы над проектом должен иметь свой конкретный продукт!</a:t>
            </a:r>
          </a:p>
        </p:txBody>
      </p:sp>
    </p:spTree>
    <p:extLst>
      <p:ext uri="{BB962C8B-B14F-4D97-AF65-F5344CB8AC3E}">
        <p14:creationId xmlns:p14="http://schemas.microsoft.com/office/powerpoint/2010/main" val="21596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3225"/>
            <a:ext cx="6870700" cy="701675"/>
          </a:xfrm>
        </p:spPr>
        <p:txBody>
          <a:bodyPr/>
          <a:lstStyle/>
          <a:p>
            <a:pPr eaLnBrk="1" hangingPunct="1"/>
            <a:r>
              <a:rPr lang="ru-RU" sz="3800" smtClean="0"/>
              <a:t>Требования к проекту: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640763" cy="4565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smtClean="0"/>
              <a:t>В состав </a:t>
            </a:r>
            <a:r>
              <a:rPr lang="ru-RU" sz="2400" b="1" smtClean="0"/>
              <a:t>портфолио</a:t>
            </a:r>
            <a:r>
              <a:rPr lang="ru-RU" sz="2400" b="1" i="1" smtClean="0"/>
              <a:t> проектной папки входят: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паспорт проекта;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планы выполнения проекта и отдельных его этапов;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промежуточные отчеты группы;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вся собранная информация по теме проекта, в том числе необходимые ксерокопии, и распечатки из Интернета;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результаты исследований и анализа;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записи всех идей, гипотез и решений;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отчеты о совещаниях группы, проведенных дискуссиях, «мозговых штурмах» и т. д.;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краткое описание всех проблем, с которыми приходится сталкиваться проектантам, и способов их преодоления;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эскизы, чертежи, наброски продукта;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материалы к презентации (сценарий);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другие рабочие материалы и черновики группы.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В день презентации проектов оформленная папка сдается в жюри.</a:t>
            </a:r>
          </a:p>
        </p:txBody>
      </p:sp>
    </p:spTree>
    <p:extLst>
      <p:ext uri="{BB962C8B-B14F-4D97-AF65-F5344CB8AC3E}">
        <p14:creationId xmlns:p14="http://schemas.microsoft.com/office/powerpoint/2010/main" val="9751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Структура проекта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924800" cy="51117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Название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Актуальность. Анализ ситуации. Постановка </a:t>
            </a:r>
            <a:r>
              <a:rPr lang="ru-RU" sz="1800" dirty="0" smtClean="0"/>
              <a:t> проблемы</a:t>
            </a:r>
            <a:r>
              <a:rPr lang="ru-RU" sz="1800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Цель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Объект.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Предмет.</a:t>
            </a:r>
            <a:br>
              <a:rPr lang="ru-RU" sz="1800" dirty="0" smtClean="0"/>
            </a:br>
            <a:r>
              <a:rPr lang="ru-RU" sz="1800" dirty="0" smtClean="0"/>
              <a:t>Гипотеза.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Задачи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Ожидаемые результаты.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Целевая группа. Участники проекта, их характеристика.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Механизмы реализации проекта (направления деятельности, мероприятия, ресурсы – план реализации проекта)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Критерии эффективности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Риски, препятствия, которые могут возникнуть в ходе реализации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 Анализ заинтересованных сторон (партнеры, которые могут оказать помощь</a:t>
            </a:r>
            <a:r>
              <a:rPr lang="ru-RU" sz="1800" dirty="0" smtClean="0"/>
              <a:t>).</a:t>
            </a:r>
            <a:endParaRPr lang="ru-RU" sz="1800" dirty="0" smtClean="0"/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 Ресурсы проекта (организационные, финансовые, интеллектуальные, информационные т.д</a:t>
            </a:r>
            <a:r>
              <a:rPr lang="ru-RU" sz="1800" dirty="0" smtClean="0"/>
              <a:t>.).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46759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629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900" b="1" smtClean="0"/>
              <a:t/>
            </a:r>
            <a:br>
              <a:rPr lang="ru-RU" sz="2900" b="1" smtClean="0"/>
            </a:br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ЭТАПЫ РАБОТЫ  НАД ПРОЕКТОМ:</a:t>
            </a:r>
            <a:endParaRPr lang="ru-RU" smtClean="0"/>
          </a:p>
          <a:p>
            <a:pPr eaLnBrk="1" hangingPunct="1"/>
            <a:r>
              <a:rPr lang="ru-RU" smtClean="0"/>
              <a:t>поисковый;</a:t>
            </a:r>
            <a:endParaRPr lang="ru-RU" b="1" smtClean="0"/>
          </a:p>
          <a:p>
            <a:pPr eaLnBrk="1" hangingPunct="1"/>
            <a:r>
              <a:rPr lang="ru-RU" smtClean="0"/>
              <a:t>аналитический;</a:t>
            </a:r>
            <a:endParaRPr lang="ru-RU" b="1" smtClean="0"/>
          </a:p>
          <a:p>
            <a:pPr eaLnBrk="1" hangingPunct="1"/>
            <a:r>
              <a:rPr lang="ru-RU" smtClean="0"/>
              <a:t>практический;</a:t>
            </a:r>
            <a:endParaRPr lang="ru-RU" b="1" smtClean="0"/>
          </a:p>
          <a:p>
            <a:pPr eaLnBrk="1" hangingPunct="1"/>
            <a:r>
              <a:rPr lang="ru-RU" smtClean="0"/>
              <a:t>презентационный;</a:t>
            </a:r>
          </a:p>
          <a:p>
            <a:pPr eaLnBrk="1" hangingPunct="1"/>
            <a:r>
              <a:rPr lang="ru-RU" smtClean="0"/>
              <a:t>контрольный;</a:t>
            </a:r>
          </a:p>
          <a:p>
            <a:pPr eaLnBrk="1" hangingPunct="1"/>
            <a:r>
              <a:rPr lang="ru-RU" smtClean="0"/>
              <a:t>рефлексивный (может быть).</a:t>
            </a:r>
          </a:p>
        </p:txBody>
      </p:sp>
    </p:spTree>
    <p:extLst>
      <p:ext uri="{BB962C8B-B14F-4D97-AF65-F5344CB8AC3E}">
        <p14:creationId xmlns:p14="http://schemas.microsoft.com/office/powerpoint/2010/main" val="5009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900" b="1" smtClean="0"/>
              <a:t/>
            </a:r>
            <a:br>
              <a:rPr lang="ru-RU" sz="2900" b="1" smtClean="0"/>
            </a:br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1-й этап – поисковый (погружение в проект)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	</a:t>
            </a:r>
            <a:r>
              <a:rPr lang="ru-RU" sz="2000" b="1" dirty="0" smtClean="0"/>
              <a:t>Педагог :					Учащиеся</a:t>
            </a:r>
            <a:r>
              <a:rPr lang="ru-RU" sz="28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- </a:t>
            </a:r>
            <a:r>
              <a:rPr lang="ru-RU" sz="1800" dirty="0" smtClean="0"/>
              <a:t>Предлагает тематическое поле; 		- Обсуждают тему, ситуацию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Мотивирует учащихся к обсуждению;	- Определяют свои потребности;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Предлагает схемы анализа 		- Принимают решение по поводу темы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потребностей; 				   проекта и аргументируют выбор;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Наблюдает за процессом обсуждения	- Ищут противоречия, формулируют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и помогает сформулировать проблему;   	   проблему, гипотезу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- Консультирует учащихся при		- Формулируют цель проекта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постановке цели, при необходимости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корректирует ее формулировку.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63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65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2-й этап – аналитический (организация деятельности)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	</a:t>
            </a:r>
            <a:r>
              <a:rPr lang="ru-RU" sz="2000" b="1" dirty="0" smtClean="0"/>
              <a:t>Педагог:			     		Учащиеся</a:t>
            </a:r>
            <a:r>
              <a:rPr lang="ru-RU" sz="16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предлагает организовать группы;			- разбиваются на группы;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предлагает распределить роли 			- распределяются роли 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     в группах;	    			                  группе;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Направляет процесс поиска информации		- проводят поиск, сбор,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учащимися  (круг источников);		 	 систематизацию и анализ</a:t>
            </a:r>
          </a:p>
          <a:p>
            <a:pPr marL="2286000" lvl="5" indent="0">
              <a:lnSpc>
                <a:spcPct val="80000"/>
              </a:lnSpc>
              <a:buNone/>
            </a:pPr>
            <a:r>
              <a:rPr lang="ru-RU" sz="1000" dirty="0" smtClean="0"/>
              <a:t>                                                                                 	</a:t>
            </a:r>
            <a:r>
              <a:rPr lang="ru-RU" sz="1600" dirty="0" smtClean="0"/>
              <a:t>информации;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предлагает спланировать деятельность		- осуществляют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     по решению  задач проекта;				  планирование работы;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организует процесс анализа 			- оценивают ресурсы;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     альтернативных решений;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- 	помогают уточнить формулировку цели;		- представляют продукт своей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                                                                                                 		 деятельности на 2-ом этапе;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1600" dirty="0" smtClean="0"/>
              <a:t>организует процесс контроля разработанного		- проводит оценку результатов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dirty="0" smtClean="0"/>
              <a:t>	плана деятельности и ресурсов;			  данного этапа работы.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56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9244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	</a:t>
            </a:r>
            <a:r>
              <a:rPr lang="ru-RU" sz="2400" b="1" dirty="0"/>
              <a:t>3-й этап – практический (осуществление деятельности</a:t>
            </a:r>
            <a:r>
              <a:rPr lang="ru-RU" sz="1800" b="1" dirty="0" smtClean="0"/>
              <a:t>)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/>
              <a:t>	</a:t>
            </a:r>
            <a:r>
              <a:rPr lang="ru-RU" sz="1800" b="1" dirty="0" smtClean="0"/>
              <a:t>Педагог не участвует, но:		Учащиеся работают 							активно и самостоятельно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наблюдает;				- выполняют запланированные                                                                                                                                                                  					  действия самостоятельно</a:t>
            </a:r>
            <a:r>
              <a:rPr lang="ru-RU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консультирует учащихся		- каждый в соответствии со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/>
              <a:t>	</a:t>
            </a:r>
            <a:r>
              <a:rPr lang="ru-RU" sz="2000" dirty="0" smtClean="0"/>
              <a:t>по необходимости;			  своей ролью и сообща;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ненавязчиво контролирует;		- консультируются по 							  необходимости</a:t>
            </a:r>
            <a:r>
              <a:rPr lang="ru-RU" sz="14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следит за соблюдением 		- осуществляют текущий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000" dirty="0" smtClean="0"/>
              <a:t>      временных рамок этапов		  самоконтроль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66969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dirty="0"/>
              <a:t>4-й этап – презентационный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Педагог:					Учащиеся: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- </a:t>
            </a:r>
            <a:r>
              <a:rPr lang="ru-RU" sz="2000" dirty="0" smtClean="0"/>
              <a:t>организует презентацию;		- выбирают форму презентации;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- при необходимости консультирует	- готовят и проводят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учащихся по вопросам подготовки	   презентацию;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презентации;				- консультируется  с учителем;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- выступает в качестве эксперта;		- выступает в качестве эксперта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						  (при презентации других групп).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2710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5-й этап – контрольный</a:t>
            </a: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/>
              <a:t>	</a:t>
            </a:r>
            <a:r>
              <a:rPr lang="ru-RU" sz="1800" b="1" dirty="0" smtClean="0"/>
              <a:t>Педагог принимает отчет:		Учащиеся демонстрируют: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- </a:t>
            </a:r>
            <a:r>
              <a:rPr lang="ru-RU" sz="1800" dirty="0" smtClean="0"/>
              <a:t>обобщает и резюмирует			- понимание проблемы,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полученные результаты;			  цели и задач;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подводит итоги обучения;			- умение планировать 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					  осуществлять работу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оценивает умения: общаться,		- найденный способ решения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слушать, обосновывать свое мнение,	  проблемы;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толерантность и </a:t>
            </a:r>
            <a:r>
              <a:rPr lang="ru-RU" sz="1800" dirty="0" err="1" smtClean="0"/>
              <a:t>др</a:t>
            </a:r>
            <a:r>
              <a:rPr lang="ru-RU" sz="1800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- акцентирует внимание на			- осуществляют самооценку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воспитательном моменте:			деятельности;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умении работать в группе 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общий результат и др.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						-  дают </a:t>
            </a:r>
            <a:r>
              <a:rPr lang="ru-RU" sz="1800" dirty="0" err="1" smtClean="0"/>
              <a:t>взаимооценку</a:t>
            </a:r>
            <a:r>
              <a:rPr lang="ru-RU" sz="1800" dirty="0" smtClean="0"/>
              <a:t> 							деятельности другой группы и ее 						результативности.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3583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Метод проектов (из истории)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5114925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Метод проектов зародился во второй половине </a:t>
            </a:r>
            <a:r>
              <a:rPr lang="en-US" sz="1800" b="1" dirty="0" smtClean="0"/>
              <a:t>XIX</a:t>
            </a:r>
            <a:r>
              <a:rPr lang="ru-RU" sz="1800" b="1" dirty="0" smtClean="0"/>
              <a:t> века в сельскохозяйственных школах США.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Основоположником метода проектов был американский философ Джон </a:t>
            </a:r>
            <a:r>
              <a:rPr lang="ru-RU" sz="1800" b="1" dirty="0" err="1" smtClean="0"/>
              <a:t>Дьюи</a:t>
            </a:r>
            <a:r>
              <a:rPr lang="ru-RU" sz="1800" b="1" dirty="0" smtClean="0"/>
              <a:t> (1859-1952). 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err="1" smtClean="0"/>
              <a:t>Дьюи</a:t>
            </a:r>
            <a:r>
              <a:rPr lang="ru-RU" sz="1800" b="1" dirty="0" smtClean="0"/>
              <a:t> считал, что истинным и ценным является только то, что полезно людям, что дает практический результат и направлено на благо всего общества. 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Разработчики метода проектов – </a:t>
            </a:r>
            <a:r>
              <a:rPr lang="ru-RU" sz="1800" b="1" dirty="0" err="1" smtClean="0"/>
              <a:t>У.Килпатрик</a:t>
            </a:r>
            <a:r>
              <a:rPr lang="ru-RU" sz="1800" b="1" dirty="0" smtClean="0"/>
              <a:t>, Э. </a:t>
            </a:r>
            <a:r>
              <a:rPr lang="ru-RU" sz="1800" b="1" dirty="0" err="1" smtClean="0"/>
              <a:t>Коллингс</a:t>
            </a:r>
            <a:r>
              <a:rPr lang="ru-RU" sz="1800" b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1800" b="1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Основная идея – освоение учеником способа самостоятельного познания благодаря возникшей у него потребности.</a:t>
            </a:r>
            <a:endParaRPr lang="ru-RU" sz="900" dirty="0" smtClean="0"/>
          </a:p>
          <a:p>
            <a:pPr eaLnBrk="1" hangingPunct="1">
              <a:lnSpc>
                <a:spcPct val="80000"/>
              </a:lnSpc>
            </a:pPr>
            <a:endParaRPr lang="ru-RU" sz="900" dirty="0" smtClean="0"/>
          </a:p>
        </p:txBody>
      </p:sp>
      <p:pic>
        <p:nvPicPr>
          <p:cNvPr id="9220" name="Picture 5" descr="Картинка 16 из 15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2613025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4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smtClean="0"/>
              <a:t>МЕТОДИКА ОСУЩЕСТВЛЕНИЯ ПРОЕКТА</a:t>
            </a:r>
            <a:br>
              <a:rPr lang="ru-RU" sz="2900" b="1" smtClean="0"/>
            </a:br>
            <a:endParaRPr lang="ru-RU" sz="2900" b="1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785225" cy="51133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5-й этап – рефлексивный</a:t>
            </a:r>
            <a:endParaRPr 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		</a:t>
            </a:r>
            <a:r>
              <a:rPr lang="ru-RU" sz="2000" b="1" dirty="0" smtClean="0"/>
              <a:t>Педагог:					Учащиеся: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оценивает свою педагогическую	- осуществляют рефлексию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деятельность по руководству 		своей деятельности, себя в нем с                                                                 деятельностью учащихся,		учетом оценки других.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учитывает их оценки.			  							  		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Желательна групповая 							  рефлексия.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7731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1260475"/>
          </a:xfrm>
        </p:spPr>
        <p:txBody>
          <a:bodyPr/>
          <a:lstStyle/>
          <a:p>
            <a:pPr eaLnBrk="1" hangingPunct="1"/>
            <a:r>
              <a:rPr lang="ru-RU" sz="3400" b="1" i="1" smtClean="0"/>
              <a:t>Критерии оценок проектных работ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804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smtClean="0"/>
              <a:t>Вариант № 1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самостоятельность работы над проектом;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актуальность и значимость темы;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полнота раскрытия темы;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оригинальность решения проблемы;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артистизм и выразительность выступления;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как раскрыто содержание проекта в презентации;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использование средств наглядности, технических средств;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ответы на вопросы.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		</a:t>
            </a:r>
            <a:r>
              <a:rPr lang="ru-RU" sz="2400" b="1" smtClean="0"/>
              <a:t>(</a:t>
            </a:r>
            <a:r>
              <a:rPr lang="ru-RU" sz="2400" b="1" i="1" smtClean="0"/>
              <a:t>Первые четыре критерия – оценка проекта, последние четыре – оценка презентации.)</a:t>
            </a:r>
          </a:p>
        </p:txBody>
      </p:sp>
    </p:spTree>
    <p:extLst>
      <p:ext uri="{BB962C8B-B14F-4D97-AF65-F5344CB8AC3E}">
        <p14:creationId xmlns:p14="http://schemas.microsoft.com/office/powerpoint/2010/main" val="12923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6870700" cy="1260475"/>
          </a:xfrm>
        </p:spPr>
        <p:txBody>
          <a:bodyPr/>
          <a:lstStyle/>
          <a:p>
            <a:pPr eaLnBrk="1" hangingPunct="1"/>
            <a:r>
              <a:rPr lang="ru-RU" sz="3400" b="1" i="1" smtClean="0"/>
              <a:t>Критерии оценок проектных работ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795655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smtClean="0"/>
              <a:t>Вариант №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Важность (актуальность) темы проекта;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глубина исследования проблемы;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оригинальность предложенных решений;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качество выполнения продукта;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убедительность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9372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260648"/>
            <a:ext cx="6870700" cy="700088"/>
          </a:xfrm>
        </p:spPr>
        <p:txBody>
          <a:bodyPr/>
          <a:lstStyle/>
          <a:p>
            <a:pPr algn="ctr" eaLnBrk="1" hangingPunct="1"/>
            <a:r>
              <a:rPr lang="ru-RU" sz="3400" dirty="0" smtClean="0"/>
              <a:t>Метод проектов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40768"/>
            <a:ext cx="7451725" cy="518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	 </a:t>
            </a:r>
            <a:r>
              <a:rPr lang="ru-RU" b="1" dirty="0" smtClean="0"/>
              <a:t>Значение для обучающихся: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связь обучения с жизнью;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развитие самостоятельности и активности учащихся в учебном процессе;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развитие умения адаптироваться к действительности;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умение ставить цели, задачи и планировать решение;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умение брать ответственность за выбор решения;</a:t>
            </a:r>
          </a:p>
        </p:txBody>
      </p:sp>
    </p:spTree>
    <p:extLst>
      <p:ext uri="{BB962C8B-B14F-4D97-AF65-F5344CB8AC3E}">
        <p14:creationId xmlns:p14="http://schemas.microsoft.com/office/powerpoint/2010/main" val="38684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015288" cy="914400"/>
          </a:xfrm>
        </p:spPr>
        <p:txBody>
          <a:bodyPr/>
          <a:lstStyle/>
          <a:p>
            <a:pPr algn="ctr" eaLnBrk="1" hangingPunct="1"/>
            <a:r>
              <a:rPr lang="ru-RU" sz="3800" dirty="0" smtClean="0"/>
              <a:t>Метод проектов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28800"/>
            <a:ext cx="8208962" cy="43926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/>
              <a:t>Значение для обучающихся: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работать в команде;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искать ресурсы;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достигать результата в деятельности;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анализировать  и оценивать результаты деятельности;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умение презентовать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24790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smtClean="0"/>
              <a:t>Методическая разработка урока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Титульный лист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Введение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Методический паспорт учебного проекта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Технологическая карта урока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Сценарий урока (осуществление проекта)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Выводы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Работы учащихся в рамках учебного проекта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Оценочные листы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26237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Методический паспорт учебного проекта</a:t>
            </a:r>
            <a:endParaRPr lang="ru-RU" sz="3200" smtClean="0">
              <a:solidFill>
                <a:srgbClr val="BCE6C3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84313"/>
            <a:ext cx="3770312" cy="4681537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ru-RU" sz="1600" b="1" smtClean="0"/>
              <a:t>Адресация: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1.Тема проекта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2. Цели: образовательные, воспитательные, развивающие.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3.Задачи учебно-педагогические (группы, учащегося).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4. Возраст учащихся.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5. Время работы над проектом.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6. Режим работы.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b="1" smtClean="0"/>
              <a:t>Обеспечение: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1. Материально-техническое, учебно-методическое, информационное.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2. Дополнительно привлекаемые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	(участники, специалисты, ресурсы)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3. ЗУН, необходимые учащимся для работы.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4. Специфические ЗУН.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1400" smtClean="0"/>
              <a:t>5. Мотивация к работе.</a:t>
            </a:r>
            <a:endParaRPr lang="ru-RU" sz="1600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6100" y="1412875"/>
            <a:ext cx="4392613" cy="5040313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r>
              <a:rPr lang="ru-RU" sz="1600" b="1" smtClean="0"/>
              <a:t>Предполагаемые приращения: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1. Новое содержание по каждой теме.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2. Новые практические приемы.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3. Обобщающие знания, на получение которых нацелен результат проекта.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4. Развитие навыков :</a:t>
            </a:r>
          </a:p>
          <a:p>
            <a:pPr marL="381000" indent="-381000"/>
            <a:r>
              <a:rPr lang="ru-RU" sz="1400" smtClean="0"/>
              <a:t>Самостоятельной работы с источникам информации, инструментами, технологиями.</a:t>
            </a:r>
          </a:p>
          <a:p>
            <a:pPr marL="381000" indent="-381000"/>
            <a:r>
              <a:rPr lang="ru-RU" sz="1400" smtClean="0"/>
              <a:t>Самостоятельного принятия решений.</a:t>
            </a:r>
          </a:p>
          <a:p>
            <a:pPr marL="381000" indent="-381000"/>
            <a:r>
              <a:rPr lang="ru-RU" sz="1400" smtClean="0"/>
              <a:t>Коммуникативности в информационном обмене, в ролевом взаимодействии.</a:t>
            </a:r>
          </a:p>
          <a:p>
            <a:pPr marL="381000" indent="-381000"/>
            <a:r>
              <a:rPr lang="ru-RU" sz="1400" smtClean="0"/>
              <a:t>Мыслительной деятельности при: проектировании, планировании, анализе , синтезе, структурировании.</a:t>
            </a:r>
          </a:p>
          <a:p>
            <a:pPr marL="381000" indent="-381000"/>
            <a:r>
              <a:rPr lang="ru-RU" sz="1400" smtClean="0"/>
              <a:t>Самоанализа и рефлексии.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5. Воспитание толерантности.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smtClean="0"/>
              <a:t>6. Расширение кругозора.</a:t>
            </a:r>
          </a:p>
          <a:p>
            <a:pPr marL="381000" indent="-381000">
              <a:buFont typeface="Wingdings" pitchFamily="2" charset="2"/>
              <a:buNone/>
            </a:pPr>
            <a:r>
              <a:rPr lang="ru-RU" sz="1400" b="1" smtClean="0"/>
              <a:t>Статус учебного проекта:</a:t>
            </a:r>
          </a:p>
          <a:p>
            <a:pPr marL="381000" indent="-381000"/>
            <a:r>
              <a:rPr lang="ru-RU" sz="1400" smtClean="0"/>
              <a:t>Автор.  (Авторский коллектив). Опыт использования. Степень распространения.</a:t>
            </a:r>
            <a:endParaRPr lang="ru-RU" sz="1600" smtClean="0"/>
          </a:p>
        </p:txBody>
      </p:sp>
    </p:spTree>
    <p:extLst>
      <p:ext uri="{BB962C8B-B14F-4D97-AF65-F5344CB8AC3E}">
        <p14:creationId xmlns:p14="http://schemas.microsoft.com/office/powerpoint/2010/main" val="36546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Практическая работа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924800" cy="504031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609600" indent="-609600" algn="ctr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Разработка мини-проекта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«Развитие профессиональной траектории педагога»</a:t>
            </a:r>
            <a:endParaRPr lang="ru-RU" sz="4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75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Структура проекта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41438"/>
            <a:ext cx="7924800" cy="51117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/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Название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Актуальность. Анализ ситуации. Постановка проблемы.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Цель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Объект.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Предмет.</a:t>
            </a:r>
            <a:br>
              <a:rPr lang="ru-RU" sz="1800" dirty="0" smtClean="0"/>
            </a:br>
            <a:r>
              <a:rPr lang="ru-RU" sz="1800" dirty="0" smtClean="0"/>
              <a:t>Гипотеза.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Задачи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Ожидаемые результаты.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/>
              <a:t>Целевая группа. Участники проекта, их характеристика.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Механизмы реализации проекта (направления деятельности, мероприятия, ресурсы – план реализации проекта)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Критерии эффективности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Риски, препятствия, которые могут возникнуть в ходе реализации проекта.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 Анализ заинтересованных сторон (партнеры, которые могут оказать помощь)</a:t>
            </a:r>
          </a:p>
          <a:p>
            <a:pPr marL="609600" indent="-609600">
              <a:lnSpc>
                <a:spcPct val="80000"/>
              </a:lnSpc>
            </a:pPr>
            <a:r>
              <a:rPr lang="ru-RU" sz="1800" dirty="0" smtClean="0"/>
              <a:t> Ресурсы проекта (организационные, финансовые, интеллектуальные, информационные т.д.)</a:t>
            </a:r>
          </a:p>
        </p:txBody>
      </p:sp>
    </p:spTree>
    <p:extLst>
      <p:ext uri="{BB962C8B-B14F-4D97-AF65-F5344CB8AC3E}">
        <p14:creationId xmlns:p14="http://schemas.microsoft.com/office/powerpoint/2010/main" val="3789783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Спроектировать методическую разработку урока с использованием технологии проектной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04262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/>
              <a:t>Условиями успешности обучения </a:t>
            </a:r>
            <a:br>
              <a:rPr lang="ru-RU" sz="3200" b="1" smtClean="0"/>
            </a:br>
            <a:r>
              <a:rPr lang="ru-RU" sz="3200" b="1" smtClean="0"/>
              <a:t>по Дьюи являются:</a:t>
            </a:r>
            <a:r>
              <a:rPr lang="ru-RU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Arial" pitchFamily="34" charset="0"/>
              <a:buChar char="–"/>
            </a:pPr>
            <a:r>
              <a:rPr lang="ru-RU" smtClean="0"/>
              <a:t>проблематизация учебного материала; 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–"/>
            </a:pPr>
            <a:r>
              <a:rPr lang="ru-RU" smtClean="0"/>
              <a:t>активность обучающегося; 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–"/>
            </a:pPr>
            <a:r>
              <a:rPr lang="ru-RU" smtClean="0"/>
              <a:t>связь обучения с жизнью обучающегося, игрой, трудом.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289943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9AAD8911-D10C-4020-8F5B-126780C3EEFC}" type="slidenum">
              <a:rPr lang="en-US" sz="1200">
                <a:solidFill>
                  <a:schemeClr val="tx1"/>
                </a:solidFill>
                <a:latin typeface="Arial" charset="0"/>
              </a:rPr>
              <a:pPr algn="r" eaLnBrk="1" hangingPunct="1"/>
              <a:t>40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gray">
          <a:xfrm>
            <a:off x="1476375" y="2420938"/>
            <a:ext cx="7416800" cy="11033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48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 !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subTitle" idx="4294967295"/>
          </p:nvPr>
        </p:nvSpPr>
        <p:spPr bwMode="white">
          <a:xfrm>
            <a:off x="785813" y="4805363"/>
            <a:ext cx="7200900" cy="1165225"/>
          </a:xfrm>
        </p:spPr>
        <p:txBody>
          <a:bodyPr>
            <a:normAutofit fontScale="47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ru-RU" sz="2400" smtClean="0"/>
              <a:t>Сайт: </a:t>
            </a:r>
            <a:r>
              <a:rPr lang="en-US" sz="2400" smtClean="0">
                <a:hlinkClick r:id="rId3"/>
              </a:rPr>
              <a:t>http://umc.tomsk.ru</a:t>
            </a:r>
            <a:endParaRPr lang="en-US" sz="2400" smtClean="0"/>
          </a:p>
          <a:p>
            <a:pPr marL="0" indent="0" algn="ctr" eaLnBrk="1" hangingPunct="1">
              <a:buFontTx/>
              <a:buNone/>
            </a:pPr>
            <a:r>
              <a:rPr lang="en-US" sz="2400" smtClean="0"/>
              <a:t>e-mail</a:t>
            </a:r>
            <a:r>
              <a:rPr lang="ru-RU" sz="2400" smtClean="0"/>
              <a:t>: </a:t>
            </a:r>
            <a:r>
              <a:rPr lang="en-US" sz="2400" smtClean="0">
                <a:hlinkClick r:id="rId4"/>
              </a:rPr>
              <a:t>umc@tomsknet.ru</a:t>
            </a:r>
            <a:endParaRPr lang="en-US" sz="2400" smtClean="0"/>
          </a:p>
          <a:p>
            <a:pPr marL="0" indent="0" algn="ctr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hlinkClick r:id="rId5"/>
              </a:rPr>
              <a:t>shatrova65@mail.ru</a:t>
            </a:r>
            <a:endParaRPr lang="en-US" sz="2400" smtClean="0"/>
          </a:p>
          <a:p>
            <a:pPr marL="0" indent="0" eaLnBrk="1" hangingPunct="1">
              <a:buFontTx/>
              <a:buNone/>
            </a:pPr>
            <a:endParaRPr lang="en-US" sz="2400" smtClean="0"/>
          </a:p>
          <a:p>
            <a:pPr marL="0" indent="0" eaLnBrk="1" hangingPunct="1">
              <a:buFontTx/>
              <a:buNone/>
            </a:pPr>
            <a:endParaRPr lang="en-US" sz="2400" smtClean="0"/>
          </a:p>
          <a:p>
            <a:pPr marL="0" indent="0" eaLnBrk="1" hangingPunct="1">
              <a:buFontTx/>
              <a:buNone/>
            </a:pPr>
            <a:r>
              <a:rPr lang="en-US" sz="2400" smtClean="0"/>
              <a:t>	</a:t>
            </a:r>
            <a:endParaRPr lang="ru-RU" sz="2400" smtClean="0"/>
          </a:p>
        </p:txBody>
      </p:sp>
      <p:pic>
        <p:nvPicPr>
          <p:cNvPr id="28677" name="Рисунок 5" descr="um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52513"/>
            <a:ext cx="1357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36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Понятие «метода проекта»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02550" cy="4192588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Слово </a:t>
            </a:r>
            <a:r>
              <a:rPr lang="ru-RU" b="1" dirty="0">
                <a:solidFill>
                  <a:srgbClr val="CC3300"/>
                </a:solidFill>
              </a:rPr>
              <a:t>«проект» </a:t>
            </a:r>
            <a:r>
              <a:rPr lang="ru-RU" sz="2800" dirty="0" smtClean="0"/>
              <a:t>(в буквальном переводе с латинского - «брошенный вперед»);</a:t>
            </a:r>
          </a:p>
          <a:p>
            <a:pPr eaLnBrk="1" hangingPunct="1"/>
            <a:r>
              <a:rPr lang="ru-RU" sz="2800" dirty="0" smtClean="0"/>
              <a:t>в словарях как «план, замысел, текст или чертеж чего-либо, предваряющий его создание». </a:t>
            </a:r>
          </a:p>
          <a:p>
            <a:pPr eaLnBrk="1" hangingPunct="1"/>
            <a:r>
              <a:rPr lang="ru-RU" sz="2800" dirty="0" smtClean="0"/>
              <a:t>«Проект - прототип, прообраз какого-либо объекта, вида деятельности и т.п., а проектирование превращается в процесс создания проекта» </a:t>
            </a:r>
          </a:p>
        </p:txBody>
      </p:sp>
    </p:spTree>
    <p:extLst>
      <p:ext uri="{BB962C8B-B14F-4D97-AF65-F5344CB8AC3E}">
        <p14:creationId xmlns:p14="http://schemas.microsoft.com/office/powerpoint/2010/main" val="13330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Метод проектов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основу положена идея о направленности </a:t>
            </a:r>
            <a:r>
              <a:rPr lang="ru-RU" b="1" dirty="0" smtClean="0">
                <a:solidFill>
                  <a:srgbClr val="CC3300"/>
                </a:solidFill>
              </a:rPr>
              <a:t>деятельности</a:t>
            </a:r>
            <a:r>
              <a:rPr lang="ru-RU" dirty="0" smtClean="0"/>
              <a:t> на </a:t>
            </a:r>
            <a:r>
              <a:rPr lang="ru-RU" b="1" dirty="0">
                <a:solidFill>
                  <a:srgbClr val="CC3300"/>
                </a:solidFill>
              </a:rPr>
              <a:t>результат</a:t>
            </a:r>
            <a:r>
              <a:rPr lang="ru-RU" dirty="0" smtClean="0"/>
              <a:t>, который достигается благодаря </a:t>
            </a:r>
            <a:r>
              <a:rPr lang="ru-RU" b="1" dirty="0">
                <a:solidFill>
                  <a:srgbClr val="CC3300"/>
                </a:solidFill>
              </a:rPr>
              <a:t>решению</a:t>
            </a:r>
            <a:r>
              <a:rPr lang="ru-RU" dirty="0" smtClean="0">
                <a:solidFill>
                  <a:srgbClr val="CC3300"/>
                </a:solidFill>
              </a:rPr>
              <a:t> </a:t>
            </a:r>
            <a:r>
              <a:rPr lang="ru-RU" dirty="0" smtClean="0"/>
              <a:t>той или иной практически или теоретически значимой </a:t>
            </a:r>
            <a:r>
              <a:rPr lang="ru-RU" b="1" dirty="0">
                <a:solidFill>
                  <a:srgbClr val="CC3300"/>
                </a:solidFill>
              </a:rPr>
              <a:t>проблемы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0139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1"/>
                </a:solidFill>
              </a:rPr>
              <a:t>Внешний результат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можно будет </a:t>
            </a:r>
            <a:r>
              <a:rPr lang="ru-RU" b="1" dirty="0" smtClean="0">
                <a:solidFill>
                  <a:srgbClr val="CC3300"/>
                </a:solidFill>
              </a:rPr>
              <a:t>увидеть, осмыслить, применить</a:t>
            </a:r>
            <a:r>
              <a:rPr lang="ru-RU" dirty="0" smtClean="0"/>
              <a:t> на практике. </a:t>
            </a:r>
          </a:p>
          <a:p>
            <a:pPr eaLnBrk="1" hangingPunct="1"/>
            <a:r>
              <a:rPr lang="ru-RU" b="1" i="1" dirty="0">
                <a:solidFill>
                  <a:schemeClr val="accent1"/>
                </a:solidFill>
              </a:rPr>
              <a:t>Внутренний результат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CC3300"/>
                </a:solidFill>
              </a:rPr>
              <a:t>опыт деятельности</a:t>
            </a:r>
            <a:r>
              <a:rPr lang="ru-RU" dirty="0" smtClean="0"/>
              <a:t> - станет бесценным достоянием, соединяющим знания и умения, компетенции и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39671021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844824"/>
            <a:ext cx="7451725" cy="41925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500" dirty="0" smtClean="0"/>
              <a:t> </a:t>
            </a:r>
            <a:r>
              <a:rPr lang="ru-RU" sz="3500" dirty="0" smtClean="0"/>
              <a:t>   </a:t>
            </a:r>
            <a:r>
              <a:rPr lang="ru-RU" b="1" dirty="0" smtClean="0"/>
              <a:t>Метод </a:t>
            </a:r>
            <a:r>
              <a:rPr lang="ru-RU" b="1" dirty="0" smtClean="0"/>
              <a:t>проектов</a:t>
            </a:r>
            <a:r>
              <a:rPr lang="ru-RU" dirty="0" smtClean="0"/>
              <a:t> — это метод обучения, предполагающий </a:t>
            </a:r>
            <a:r>
              <a:rPr lang="ru-RU" dirty="0" smtClean="0">
                <a:solidFill>
                  <a:srgbClr val="FF0000"/>
                </a:solidFill>
              </a:rPr>
              <a:t>постановку</a:t>
            </a:r>
            <a:r>
              <a:rPr lang="ru-RU" dirty="0" smtClean="0"/>
              <a:t> самими </a:t>
            </a:r>
            <a:r>
              <a:rPr lang="ru-RU" dirty="0">
                <a:solidFill>
                  <a:srgbClr val="FF0000"/>
                </a:solidFill>
              </a:rPr>
              <a:t>обу</a:t>
            </a:r>
            <a:r>
              <a:rPr lang="ru-RU" dirty="0" smtClean="0">
                <a:solidFill>
                  <a:srgbClr val="FF0000"/>
                </a:solidFill>
              </a:rPr>
              <a:t>чающимися значимой и интересной для них проблемы</a:t>
            </a:r>
            <a:r>
              <a:rPr lang="ru-RU" dirty="0" smtClean="0"/>
              <a:t>, которую необходимо решить, получив </a:t>
            </a:r>
            <a:r>
              <a:rPr lang="ru-RU" dirty="0" smtClean="0">
                <a:solidFill>
                  <a:srgbClr val="FF0000"/>
                </a:solidFill>
              </a:rPr>
              <a:t>конкретный, "осязаемый" результат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09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 проектов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b="1" dirty="0" smtClean="0"/>
              <a:t>Метод проектов </a:t>
            </a:r>
            <a:r>
              <a:rPr lang="ru-RU" dirty="0" smtClean="0"/>
              <a:t>дает обучающемуся возможность проявить </a:t>
            </a:r>
            <a:r>
              <a:rPr lang="ru-RU" dirty="0" smtClean="0">
                <a:solidFill>
                  <a:srgbClr val="FF0000"/>
                </a:solidFill>
              </a:rPr>
              <a:t>самостоятельность в планировании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организации и контроле своей деятельности, достижении поставленной цели</a:t>
            </a:r>
            <a:r>
              <a:rPr lang="ru-RU" dirty="0" smtClean="0"/>
              <a:t> через детальную разработку проблемы, которая завершается </a:t>
            </a:r>
            <a:r>
              <a:rPr lang="ru-RU" dirty="0" smtClean="0">
                <a:solidFill>
                  <a:srgbClr val="FF0000"/>
                </a:solidFill>
              </a:rPr>
              <a:t>реальным практическим результатом</a:t>
            </a:r>
            <a:r>
              <a:rPr lang="ru-RU" dirty="0" smtClean="0"/>
              <a:t>, оформленным тем или иным образом.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44613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1236</Words>
  <Application>Microsoft Office PowerPoint</Application>
  <PresentationFormat>Экран (4:3)</PresentationFormat>
  <Paragraphs>348</Paragraphs>
  <Slides>40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Областная научно-практическая лаборатория по апробации и применению практико-ориентированных технологий профессионального образования</vt:lpstr>
      <vt:lpstr>Технология проектной деятельности</vt:lpstr>
      <vt:lpstr>Метод проектов (из истории)</vt:lpstr>
      <vt:lpstr>Условиями успешности обучения  по Дьюи являются: </vt:lpstr>
      <vt:lpstr>Понятие «метода проекта»</vt:lpstr>
      <vt:lpstr>Метод проектов</vt:lpstr>
      <vt:lpstr>Результаты</vt:lpstr>
      <vt:lpstr>Презентация PowerPoint</vt:lpstr>
      <vt:lpstr>Метод проектов</vt:lpstr>
      <vt:lpstr>Классификация проектов </vt:lpstr>
      <vt:lpstr>Классификация проектов</vt:lpstr>
      <vt:lpstr>Классификация проектов</vt:lpstr>
      <vt:lpstr>Классификация проектов</vt:lpstr>
      <vt:lpstr>Классификация проектов</vt:lpstr>
      <vt:lpstr>Классификация проектов</vt:lpstr>
      <vt:lpstr>Требования к проекту:</vt:lpstr>
      <vt:lpstr>Требования к проекту:</vt:lpstr>
      <vt:lpstr>Требования к проекту:</vt:lpstr>
      <vt:lpstr>Требования к проекту:</vt:lpstr>
      <vt:lpstr>Требования к проекту:</vt:lpstr>
      <vt:lpstr>Требования к проекту:</vt:lpstr>
      <vt:lpstr>Требования к проекту:</vt:lpstr>
      <vt:lpstr>Структура проекта</vt:lpstr>
      <vt:lpstr> МЕТОДИКА ОСУЩЕСТВЛЕНИЯ ПРОЕКТА </vt:lpstr>
      <vt:lpstr> МЕТОДИКА ОСУЩЕСТВЛЕНИЯ ПРОЕКТА </vt:lpstr>
      <vt:lpstr>МЕТОДИКА ОСУЩЕСТВЛЕНИЯ ПРОЕКТА </vt:lpstr>
      <vt:lpstr>МЕТОДИКА ОСУЩЕСТВЛЕНИЯ ПРОЕКТА </vt:lpstr>
      <vt:lpstr>МЕТОДИКА ОСУЩЕСТВЛЕНИЯ ПРОЕКТА </vt:lpstr>
      <vt:lpstr>МЕТОДИКА ОСУЩЕСТВЛЕНИЯ ПРОЕКТА </vt:lpstr>
      <vt:lpstr>МЕТОДИКА ОСУЩЕСТВЛЕНИЯ ПРОЕКТА </vt:lpstr>
      <vt:lpstr>Критерии оценок проектных работ</vt:lpstr>
      <vt:lpstr>Критерии оценок проектных работ</vt:lpstr>
      <vt:lpstr>Метод проектов</vt:lpstr>
      <vt:lpstr>Метод проектов</vt:lpstr>
      <vt:lpstr>Методическая разработка урока</vt:lpstr>
      <vt:lpstr>Методический паспорт учебного проекта</vt:lpstr>
      <vt:lpstr>Практическая работа</vt:lpstr>
      <vt:lpstr>Структура проекта</vt:lpstr>
      <vt:lpstr>Домашнее задание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научно-практическая лаборатория по апробации и применению практико-ориентированных технологий профессионального образования</dc:title>
  <dc:creator>user</dc:creator>
  <cp:lastModifiedBy>Елена</cp:lastModifiedBy>
  <cp:revision>16</cp:revision>
  <dcterms:created xsi:type="dcterms:W3CDTF">2013-05-21T15:17:17Z</dcterms:created>
  <dcterms:modified xsi:type="dcterms:W3CDTF">2013-05-22T06:14:01Z</dcterms:modified>
</cp:coreProperties>
</file>